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6" r:id="rId2"/>
    <p:sldId id="305" r:id="rId3"/>
    <p:sldId id="318" r:id="rId4"/>
    <p:sldId id="316" r:id="rId5"/>
    <p:sldId id="315" r:id="rId6"/>
    <p:sldId id="322" r:id="rId7"/>
    <p:sldId id="326" r:id="rId8"/>
    <p:sldId id="327" r:id="rId9"/>
    <p:sldId id="260" r:id="rId10"/>
    <p:sldId id="261" r:id="rId11"/>
    <p:sldId id="271" r:id="rId12"/>
    <p:sldId id="276" r:id="rId13"/>
    <p:sldId id="262" r:id="rId14"/>
    <p:sldId id="263" r:id="rId15"/>
    <p:sldId id="264" r:id="rId16"/>
    <p:sldId id="266" r:id="rId17"/>
    <p:sldId id="298" r:id="rId18"/>
    <p:sldId id="268" r:id="rId19"/>
    <p:sldId id="269" r:id="rId20"/>
    <p:sldId id="270" r:id="rId21"/>
    <p:sldId id="319" r:id="rId22"/>
    <p:sldId id="274" r:id="rId23"/>
    <p:sldId id="328" r:id="rId24"/>
    <p:sldId id="295" r:id="rId25"/>
    <p:sldId id="289" r:id="rId26"/>
    <p:sldId id="291" r:id="rId27"/>
    <p:sldId id="294" r:id="rId28"/>
    <p:sldId id="320" r:id="rId29"/>
    <p:sldId id="325" r:id="rId30"/>
    <p:sldId id="307" r:id="rId31"/>
    <p:sldId id="310" r:id="rId32"/>
    <p:sldId id="309" r:id="rId33"/>
    <p:sldId id="281" r:id="rId34"/>
    <p:sldId id="282" r:id="rId35"/>
    <p:sldId id="288" r:id="rId36"/>
    <p:sldId id="284" r:id="rId37"/>
    <p:sldId id="285" r:id="rId38"/>
    <p:sldId id="286" r:id="rId39"/>
    <p:sldId id="300" r:id="rId40"/>
    <p:sldId id="297" r:id="rId41"/>
  </p:sldIdLst>
  <p:sldSz cx="9144000" cy="6858000" type="screen4x3"/>
  <p:notesSz cx="6797675" cy="9926638"/>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adiya Adam" initials="SA" lastIdx="22" clrIdx="0"/>
  <p:cmAuthor id="1" name="Ciara Reintjes" initials="CR"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6"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48" y="474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35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D1653-E2E5-4A9A-9522-E271F0E22781}" type="doc">
      <dgm:prSet loTypeId="urn:microsoft.com/office/officeart/2005/8/layout/hList7" loCatId="list" qsTypeId="urn:microsoft.com/office/officeart/2005/8/quickstyle/simple1" qsCatId="simple" csTypeId="urn:microsoft.com/office/officeart/2005/8/colors/colorful4" csCatId="colorful" phldr="1"/>
      <dgm:spPr/>
    </dgm:pt>
    <dgm:pt modelId="{C79BBDBF-1312-4185-8C90-785E96555480}">
      <dgm:prSet phldrT="[Text]"/>
      <dgm:spPr/>
      <dgm:t>
        <a:bodyPr/>
        <a:lstStyle/>
        <a:p>
          <a:r>
            <a:rPr lang="en-ZA" dirty="0" smtClean="0">
              <a:latin typeface="Arial" panose="020B0604020202020204" pitchFamily="34" charset="0"/>
              <a:cs typeface="Arial" panose="020B0604020202020204" pitchFamily="34" charset="0"/>
            </a:rPr>
            <a:t>Transformation</a:t>
          </a:r>
          <a:endParaRPr lang="en-ZA" dirty="0">
            <a:latin typeface="Arial" panose="020B0604020202020204" pitchFamily="34" charset="0"/>
            <a:cs typeface="Arial" panose="020B0604020202020204" pitchFamily="34" charset="0"/>
          </a:endParaRPr>
        </a:p>
      </dgm:t>
    </dgm:pt>
    <dgm:pt modelId="{3AE060CA-1B18-48D1-BCFF-1CA0C352D78C}" type="parTrans" cxnId="{3F4098B1-FC78-479E-BC15-EAE53F893945}">
      <dgm:prSet/>
      <dgm:spPr/>
      <dgm:t>
        <a:bodyPr/>
        <a:lstStyle/>
        <a:p>
          <a:endParaRPr lang="en-ZA"/>
        </a:p>
      </dgm:t>
    </dgm:pt>
    <dgm:pt modelId="{9547EEFE-5B32-4000-9BF2-98DCACDA291C}" type="sibTrans" cxnId="{3F4098B1-FC78-479E-BC15-EAE53F893945}">
      <dgm:prSet/>
      <dgm:spPr/>
      <dgm:t>
        <a:bodyPr/>
        <a:lstStyle/>
        <a:p>
          <a:endParaRPr lang="en-ZA"/>
        </a:p>
      </dgm:t>
    </dgm:pt>
    <dgm:pt modelId="{C0FE71E0-7B86-497F-9584-2C9E4F080A41}">
      <dgm:prSet phldrT="[Text]"/>
      <dgm:spPr>
        <a:solidFill>
          <a:schemeClr val="tx1"/>
        </a:solidFill>
        <a:ln>
          <a:solidFill>
            <a:schemeClr val="tx1"/>
          </a:solidFill>
        </a:ln>
      </dgm:spPr>
      <dgm:t>
        <a:bodyPr/>
        <a:lstStyle/>
        <a:p>
          <a:r>
            <a:rPr lang="en-ZA" dirty="0" smtClean="0">
              <a:latin typeface="Arial" panose="020B0604020202020204" pitchFamily="34" charset="0"/>
              <a:cs typeface="Arial" panose="020B0604020202020204" pitchFamily="34" charset="0"/>
            </a:rPr>
            <a:t>Leadership in Africa</a:t>
          </a:r>
          <a:endParaRPr lang="en-ZA" dirty="0">
            <a:latin typeface="Arial" panose="020B0604020202020204" pitchFamily="34" charset="0"/>
            <a:cs typeface="Arial" panose="020B0604020202020204" pitchFamily="34" charset="0"/>
          </a:endParaRPr>
        </a:p>
      </dgm:t>
    </dgm:pt>
    <dgm:pt modelId="{90002280-FB0E-406C-882F-F43BC03C0EAA}" type="parTrans" cxnId="{D0390FE4-E2C6-44AC-81EB-6D8B55989E1F}">
      <dgm:prSet/>
      <dgm:spPr/>
      <dgm:t>
        <a:bodyPr/>
        <a:lstStyle/>
        <a:p>
          <a:endParaRPr lang="en-ZA"/>
        </a:p>
      </dgm:t>
    </dgm:pt>
    <dgm:pt modelId="{801AC692-5D5C-44F7-B68D-C4146AC6C7BB}" type="sibTrans" cxnId="{D0390FE4-E2C6-44AC-81EB-6D8B55989E1F}">
      <dgm:prSet/>
      <dgm:spPr/>
      <dgm:t>
        <a:bodyPr/>
        <a:lstStyle/>
        <a:p>
          <a:endParaRPr lang="en-ZA"/>
        </a:p>
      </dgm:t>
    </dgm:pt>
    <dgm:pt modelId="{CCE651EA-DD16-45D2-9D77-A2B53A7FC917}">
      <dgm:prSet phldrT="[Text]"/>
      <dgm:spPr>
        <a:solidFill>
          <a:srgbClr val="C00000"/>
        </a:solidFill>
        <a:ln>
          <a:solidFill>
            <a:srgbClr val="C00000"/>
          </a:solidFill>
        </a:ln>
      </dgm:spPr>
      <dgm:t>
        <a:bodyPr/>
        <a:lstStyle/>
        <a:p>
          <a:r>
            <a:rPr lang="en-ZA" dirty="0" smtClean="0">
              <a:latin typeface="Arial" panose="020B0604020202020204" pitchFamily="34" charset="0"/>
              <a:cs typeface="Arial" panose="020B0604020202020204" pitchFamily="34" charset="0"/>
            </a:rPr>
            <a:t>Independence</a:t>
          </a:r>
        </a:p>
        <a:p>
          <a:endParaRPr lang="en-ZA" dirty="0"/>
        </a:p>
      </dgm:t>
    </dgm:pt>
    <dgm:pt modelId="{11D41C2C-0AE6-4455-91C0-6D6A3A8D35E0}" type="parTrans" cxnId="{B6BD05DB-5C88-4091-8B3D-B7E70BC63E82}">
      <dgm:prSet/>
      <dgm:spPr/>
      <dgm:t>
        <a:bodyPr/>
        <a:lstStyle/>
        <a:p>
          <a:endParaRPr lang="en-ZA"/>
        </a:p>
      </dgm:t>
    </dgm:pt>
    <dgm:pt modelId="{258801EA-148E-42E6-85EE-55C1F65F00E4}" type="sibTrans" cxnId="{B6BD05DB-5C88-4091-8B3D-B7E70BC63E82}">
      <dgm:prSet/>
      <dgm:spPr/>
      <dgm:t>
        <a:bodyPr/>
        <a:lstStyle/>
        <a:p>
          <a:endParaRPr lang="en-ZA"/>
        </a:p>
      </dgm:t>
    </dgm:pt>
    <dgm:pt modelId="{BFFE52D1-FE0C-4634-B9C1-638CDC68AD4A}">
      <dgm:prSet phldrT="[Text]"/>
      <dgm:spPr>
        <a:solidFill>
          <a:schemeClr val="bg1">
            <a:lumMod val="75000"/>
          </a:schemeClr>
        </a:solidFill>
        <a:ln>
          <a:solidFill>
            <a:schemeClr val="bg1">
              <a:lumMod val="75000"/>
            </a:schemeClr>
          </a:solidFill>
        </a:ln>
      </dgm:spPr>
      <dgm:t>
        <a:bodyPr/>
        <a:lstStyle/>
        <a:p>
          <a:r>
            <a:rPr lang="en-ZA" dirty="0" smtClean="0">
              <a:latin typeface="Arial" panose="020B0604020202020204" pitchFamily="34" charset="0"/>
              <a:cs typeface="Arial" panose="020B0604020202020204" pitchFamily="34" charset="0"/>
            </a:rPr>
            <a:t>Super - regulator</a:t>
          </a:r>
          <a:endParaRPr lang="en-ZA" dirty="0">
            <a:latin typeface="Arial" panose="020B0604020202020204" pitchFamily="34" charset="0"/>
            <a:cs typeface="Arial" panose="020B0604020202020204" pitchFamily="34" charset="0"/>
          </a:endParaRPr>
        </a:p>
      </dgm:t>
    </dgm:pt>
    <dgm:pt modelId="{C68C7172-C40B-49D5-9AC8-2CBA35956794}" type="parTrans" cxnId="{88155FA1-B4FE-43ED-A731-0621A17DCFF6}">
      <dgm:prSet/>
      <dgm:spPr/>
      <dgm:t>
        <a:bodyPr/>
        <a:lstStyle/>
        <a:p>
          <a:endParaRPr lang="en-ZA"/>
        </a:p>
      </dgm:t>
    </dgm:pt>
    <dgm:pt modelId="{2B177E0B-6378-4B33-B326-92EE40D80E2E}" type="sibTrans" cxnId="{88155FA1-B4FE-43ED-A731-0621A17DCFF6}">
      <dgm:prSet/>
      <dgm:spPr/>
      <dgm:t>
        <a:bodyPr/>
        <a:lstStyle/>
        <a:p>
          <a:endParaRPr lang="en-ZA"/>
        </a:p>
      </dgm:t>
    </dgm:pt>
    <dgm:pt modelId="{D3E095BA-822E-406B-8AB0-054FCDF3405D}" type="pres">
      <dgm:prSet presAssocID="{AD8D1653-E2E5-4A9A-9522-E271F0E22781}" presName="Name0" presStyleCnt="0">
        <dgm:presLayoutVars>
          <dgm:dir/>
          <dgm:resizeHandles val="exact"/>
        </dgm:presLayoutVars>
      </dgm:prSet>
      <dgm:spPr/>
    </dgm:pt>
    <dgm:pt modelId="{F051485E-9D8D-48A3-A9F9-2A645EBF733A}" type="pres">
      <dgm:prSet presAssocID="{AD8D1653-E2E5-4A9A-9522-E271F0E22781}" presName="fgShape" presStyleLbl="fgShp" presStyleIdx="0" presStyleCnt="1"/>
      <dgm:spPr/>
    </dgm:pt>
    <dgm:pt modelId="{88538D4A-355B-47EF-ACC3-F6CA3D345A56}" type="pres">
      <dgm:prSet presAssocID="{AD8D1653-E2E5-4A9A-9522-E271F0E22781}" presName="linComp" presStyleCnt="0"/>
      <dgm:spPr/>
    </dgm:pt>
    <dgm:pt modelId="{30EB1BC4-CBF9-4600-8072-86043F861525}" type="pres">
      <dgm:prSet presAssocID="{C79BBDBF-1312-4185-8C90-785E96555480}" presName="compNode" presStyleCnt="0"/>
      <dgm:spPr/>
    </dgm:pt>
    <dgm:pt modelId="{12F17104-9612-43F9-9F35-2747E3AD4B46}" type="pres">
      <dgm:prSet presAssocID="{C79BBDBF-1312-4185-8C90-785E96555480}" presName="bkgdShape" presStyleLbl="node1" presStyleIdx="0" presStyleCnt="4"/>
      <dgm:spPr/>
      <dgm:t>
        <a:bodyPr/>
        <a:lstStyle/>
        <a:p>
          <a:endParaRPr lang="en-ZA"/>
        </a:p>
      </dgm:t>
    </dgm:pt>
    <dgm:pt modelId="{B85744A3-0F19-4F1D-B659-522616094FE9}" type="pres">
      <dgm:prSet presAssocID="{C79BBDBF-1312-4185-8C90-785E96555480}" presName="nodeTx" presStyleLbl="node1" presStyleIdx="0" presStyleCnt="4">
        <dgm:presLayoutVars>
          <dgm:bulletEnabled val="1"/>
        </dgm:presLayoutVars>
      </dgm:prSet>
      <dgm:spPr/>
      <dgm:t>
        <a:bodyPr/>
        <a:lstStyle/>
        <a:p>
          <a:endParaRPr lang="en-ZA"/>
        </a:p>
      </dgm:t>
    </dgm:pt>
    <dgm:pt modelId="{85C97046-D58A-40C8-93C9-0D6CF9CA6B5F}" type="pres">
      <dgm:prSet presAssocID="{C79BBDBF-1312-4185-8C90-785E96555480}" presName="invisiNode" presStyleLbl="node1" presStyleIdx="0" presStyleCnt="4"/>
      <dgm:spPr/>
    </dgm:pt>
    <dgm:pt modelId="{74E42F90-A4B9-4CDE-A22D-EB0F2E0B86C2}" type="pres">
      <dgm:prSet presAssocID="{C79BBDBF-1312-4185-8C90-785E96555480}"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BB86D640-7D56-4E8F-81C9-E80BB6D6975D}" type="pres">
      <dgm:prSet presAssocID="{9547EEFE-5B32-4000-9BF2-98DCACDA291C}" presName="sibTrans" presStyleLbl="sibTrans2D1" presStyleIdx="0" presStyleCnt="0"/>
      <dgm:spPr/>
      <dgm:t>
        <a:bodyPr/>
        <a:lstStyle/>
        <a:p>
          <a:endParaRPr lang="en-ZA"/>
        </a:p>
      </dgm:t>
    </dgm:pt>
    <dgm:pt modelId="{592429D9-FBD9-4B54-8A6A-36B8E11F3245}" type="pres">
      <dgm:prSet presAssocID="{C0FE71E0-7B86-497F-9584-2C9E4F080A41}" presName="compNode" presStyleCnt="0"/>
      <dgm:spPr/>
    </dgm:pt>
    <dgm:pt modelId="{7EDDB341-249B-4766-829A-E0E1ECCA4655}" type="pres">
      <dgm:prSet presAssocID="{C0FE71E0-7B86-497F-9584-2C9E4F080A41}" presName="bkgdShape" presStyleLbl="node1" presStyleIdx="1" presStyleCnt="4"/>
      <dgm:spPr/>
      <dgm:t>
        <a:bodyPr/>
        <a:lstStyle/>
        <a:p>
          <a:endParaRPr lang="en-ZA"/>
        </a:p>
      </dgm:t>
    </dgm:pt>
    <dgm:pt modelId="{72BC85E4-0B77-4143-92E8-E500FE65DEAE}" type="pres">
      <dgm:prSet presAssocID="{C0FE71E0-7B86-497F-9584-2C9E4F080A41}" presName="nodeTx" presStyleLbl="node1" presStyleIdx="1" presStyleCnt="4">
        <dgm:presLayoutVars>
          <dgm:bulletEnabled val="1"/>
        </dgm:presLayoutVars>
      </dgm:prSet>
      <dgm:spPr/>
      <dgm:t>
        <a:bodyPr/>
        <a:lstStyle/>
        <a:p>
          <a:endParaRPr lang="en-ZA"/>
        </a:p>
      </dgm:t>
    </dgm:pt>
    <dgm:pt modelId="{C1C8A701-DF20-49AF-BB98-C36958D4FD38}" type="pres">
      <dgm:prSet presAssocID="{C0FE71E0-7B86-497F-9584-2C9E4F080A41}" presName="invisiNode" presStyleLbl="node1" presStyleIdx="1" presStyleCnt="4"/>
      <dgm:spPr/>
    </dgm:pt>
    <dgm:pt modelId="{3D91F650-7925-49C1-85CC-1B20459FD409}" type="pres">
      <dgm:prSet presAssocID="{C0FE71E0-7B86-497F-9584-2C9E4F080A4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E4BFAC55-C321-4DA7-876D-31344ED0FF67}" type="pres">
      <dgm:prSet presAssocID="{801AC692-5D5C-44F7-B68D-C4146AC6C7BB}" presName="sibTrans" presStyleLbl="sibTrans2D1" presStyleIdx="0" presStyleCnt="0"/>
      <dgm:spPr/>
      <dgm:t>
        <a:bodyPr/>
        <a:lstStyle/>
        <a:p>
          <a:endParaRPr lang="en-ZA"/>
        </a:p>
      </dgm:t>
    </dgm:pt>
    <dgm:pt modelId="{9F3E16C8-4A43-43E7-9730-2CB15FC6F01F}" type="pres">
      <dgm:prSet presAssocID="{CCE651EA-DD16-45D2-9D77-A2B53A7FC917}" presName="compNode" presStyleCnt="0"/>
      <dgm:spPr/>
    </dgm:pt>
    <dgm:pt modelId="{1C1FF0BD-144C-4A98-B438-63EF4D3FB9F8}" type="pres">
      <dgm:prSet presAssocID="{CCE651EA-DD16-45D2-9D77-A2B53A7FC917}" presName="bkgdShape" presStyleLbl="node1" presStyleIdx="2" presStyleCnt="4"/>
      <dgm:spPr/>
      <dgm:t>
        <a:bodyPr/>
        <a:lstStyle/>
        <a:p>
          <a:endParaRPr lang="en-ZA"/>
        </a:p>
      </dgm:t>
    </dgm:pt>
    <dgm:pt modelId="{568871CE-1877-492F-A180-7B0A4A1B27FB}" type="pres">
      <dgm:prSet presAssocID="{CCE651EA-DD16-45D2-9D77-A2B53A7FC917}" presName="nodeTx" presStyleLbl="node1" presStyleIdx="2" presStyleCnt="4">
        <dgm:presLayoutVars>
          <dgm:bulletEnabled val="1"/>
        </dgm:presLayoutVars>
      </dgm:prSet>
      <dgm:spPr/>
      <dgm:t>
        <a:bodyPr/>
        <a:lstStyle/>
        <a:p>
          <a:endParaRPr lang="en-ZA"/>
        </a:p>
      </dgm:t>
    </dgm:pt>
    <dgm:pt modelId="{2E2AC45E-20E5-4C58-8C09-9474C66F80DA}" type="pres">
      <dgm:prSet presAssocID="{CCE651EA-DD16-45D2-9D77-A2B53A7FC917}" presName="invisiNode" presStyleLbl="node1" presStyleIdx="2" presStyleCnt="4"/>
      <dgm:spPr/>
    </dgm:pt>
    <dgm:pt modelId="{8D0528F4-9215-4F72-864E-023E39AC0D82}" type="pres">
      <dgm:prSet presAssocID="{CCE651EA-DD16-45D2-9D77-A2B53A7FC917}"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5267A94-66DC-4593-B1C1-B48773D81EAA}" type="pres">
      <dgm:prSet presAssocID="{258801EA-148E-42E6-85EE-55C1F65F00E4}" presName="sibTrans" presStyleLbl="sibTrans2D1" presStyleIdx="0" presStyleCnt="0"/>
      <dgm:spPr/>
      <dgm:t>
        <a:bodyPr/>
        <a:lstStyle/>
        <a:p>
          <a:endParaRPr lang="en-ZA"/>
        </a:p>
      </dgm:t>
    </dgm:pt>
    <dgm:pt modelId="{D1C58236-9420-483A-8327-8609656EBA50}" type="pres">
      <dgm:prSet presAssocID="{BFFE52D1-FE0C-4634-B9C1-638CDC68AD4A}" presName="compNode" presStyleCnt="0"/>
      <dgm:spPr/>
    </dgm:pt>
    <dgm:pt modelId="{722CEB0B-6ADB-4CB9-BF91-237800623494}" type="pres">
      <dgm:prSet presAssocID="{BFFE52D1-FE0C-4634-B9C1-638CDC68AD4A}" presName="bkgdShape" presStyleLbl="node1" presStyleIdx="3" presStyleCnt="4"/>
      <dgm:spPr/>
      <dgm:t>
        <a:bodyPr/>
        <a:lstStyle/>
        <a:p>
          <a:endParaRPr lang="en-ZA"/>
        </a:p>
      </dgm:t>
    </dgm:pt>
    <dgm:pt modelId="{2E6C7EA5-3AAF-48C0-8621-4C287A11A797}" type="pres">
      <dgm:prSet presAssocID="{BFFE52D1-FE0C-4634-B9C1-638CDC68AD4A}" presName="nodeTx" presStyleLbl="node1" presStyleIdx="3" presStyleCnt="4">
        <dgm:presLayoutVars>
          <dgm:bulletEnabled val="1"/>
        </dgm:presLayoutVars>
      </dgm:prSet>
      <dgm:spPr/>
      <dgm:t>
        <a:bodyPr/>
        <a:lstStyle/>
        <a:p>
          <a:endParaRPr lang="en-ZA"/>
        </a:p>
      </dgm:t>
    </dgm:pt>
    <dgm:pt modelId="{F8E611A7-A407-478E-A508-7AE97572D3B8}" type="pres">
      <dgm:prSet presAssocID="{BFFE52D1-FE0C-4634-B9C1-638CDC68AD4A}" presName="invisiNode" presStyleLbl="node1" presStyleIdx="3" presStyleCnt="4"/>
      <dgm:spPr/>
    </dgm:pt>
    <dgm:pt modelId="{D4261299-670C-428D-89D5-A8B46CECD8E2}" type="pres">
      <dgm:prSet presAssocID="{BFFE52D1-FE0C-4634-B9C1-638CDC68AD4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Lst>
  <dgm:cxnLst>
    <dgm:cxn modelId="{A9612BC1-A03A-406A-BEF1-CFF64DAEF957}" type="presOf" srcId="{C0FE71E0-7B86-497F-9584-2C9E4F080A41}" destId="{7EDDB341-249B-4766-829A-E0E1ECCA4655}" srcOrd="0" destOrd="0" presId="urn:microsoft.com/office/officeart/2005/8/layout/hList7"/>
    <dgm:cxn modelId="{AB825BD8-E8A4-4B2D-8916-5E421012F3AB}" type="presOf" srcId="{801AC692-5D5C-44F7-B68D-C4146AC6C7BB}" destId="{E4BFAC55-C321-4DA7-876D-31344ED0FF67}" srcOrd="0" destOrd="0" presId="urn:microsoft.com/office/officeart/2005/8/layout/hList7"/>
    <dgm:cxn modelId="{6558951C-B49B-4FA6-941E-68E7B5368B21}" type="presOf" srcId="{BFFE52D1-FE0C-4634-B9C1-638CDC68AD4A}" destId="{722CEB0B-6ADB-4CB9-BF91-237800623494}" srcOrd="0" destOrd="0" presId="urn:microsoft.com/office/officeart/2005/8/layout/hList7"/>
    <dgm:cxn modelId="{B0D028BE-FD92-48EE-A01F-A8975B6B632E}" type="presOf" srcId="{AD8D1653-E2E5-4A9A-9522-E271F0E22781}" destId="{D3E095BA-822E-406B-8AB0-054FCDF3405D}" srcOrd="0" destOrd="0" presId="urn:microsoft.com/office/officeart/2005/8/layout/hList7"/>
    <dgm:cxn modelId="{02EA5B00-A585-4EF6-88D8-AB7C3ED40BCC}" type="presOf" srcId="{CCE651EA-DD16-45D2-9D77-A2B53A7FC917}" destId="{568871CE-1877-492F-A180-7B0A4A1B27FB}" srcOrd="1" destOrd="0" presId="urn:microsoft.com/office/officeart/2005/8/layout/hList7"/>
    <dgm:cxn modelId="{D0390FE4-E2C6-44AC-81EB-6D8B55989E1F}" srcId="{AD8D1653-E2E5-4A9A-9522-E271F0E22781}" destId="{C0FE71E0-7B86-497F-9584-2C9E4F080A41}" srcOrd="1" destOrd="0" parTransId="{90002280-FB0E-406C-882F-F43BC03C0EAA}" sibTransId="{801AC692-5D5C-44F7-B68D-C4146AC6C7BB}"/>
    <dgm:cxn modelId="{3F4098B1-FC78-479E-BC15-EAE53F893945}" srcId="{AD8D1653-E2E5-4A9A-9522-E271F0E22781}" destId="{C79BBDBF-1312-4185-8C90-785E96555480}" srcOrd="0" destOrd="0" parTransId="{3AE060CA-1B18-48D1-BCFF-1CA0C352D78C}" sibTransId="{9547EEFE-5B32-4000-9BF2-98DCACDA291C}"/>
    <dgm:cxn modelId="{82F07570-969E-464D-8925-DCA4CAD5173D}" type="presOf" srcId="{BFFE52D1-FE0C-4634-B9C1-638CDC68AD4A}" destId="{2E6C7EA5-3AAF-48C0-8621-4C287A11A797}" srcOrd="1" destOrd="0" presId="urn:microsoft.com/office/officeart/2005/8/layout/hList7"/>
    <dgm:cxn modelId="{832287FA-2E95-442E-90CA-508218309A13}" type="presOf" srcId="{CCE651EA-DD16-45D2-9D77-A2B53A7FC917}" destId="{1C1FF0BD-144C-4A98-B438-63EF4D3FB9F8}" srcOrd="0" destOrd="0" presId="urn:microsoft.com/office/officeart/2005/8/layout/hList7"/>
    <dgm:cxn modelId="{B350387C-C736-4104-949A-49A8F33DDFBD}" type="presOf" srcId="{9547EEFE-5B32-4000-9BF2-98DCACDA291C}" destId="{BB86D640-7D56-4E8F-81C9-E80BB6D6975D}" srcOrd="0" destOrd="0" presId="urn:microsoft.com/office/officeart/2005/8/layout/hList7"/>
    <dgm:cxn modelId="{A3D92B6F-43AF-419F-9425-59123C764FB3}" type="presOf" srcId="{258801EA-148E-42E6-85EE-55C1F65F00E4}" destId="{05267A94-66DC-4593-B1C1-B48773D81EAA}" srcOrd="0" destOrd="0" presId="urn:microsoft.com/office/officeart/2005/8/layout/hList7"/>
    <dgm:cxn modelId="{C390F9FF-0EC7-4D5B-BF2F-95784A030EFD}" type="presOf" srcId="{C79BBDBF-1312-4185-8C90-785E96555480}" destId="{B85744A3-0F19-4F1D-B659-522616094FE9}" srcOrd="1" destOrd="0" presId="urn:microsoft.com/office/officeart/2005/8/layout/hList7"/>
    <dgm:cxn modelId="{8CDE478B-D042-488C-860F-4B4CDC7B592E}" type="presOf" srcId="{C79BBDBF-1312-4185-8C90-785E96555480}" destId="{12F17104-9612-43F9-9F35-2747E3AD4B46}" srcOrd="0" destOrd="0" presId="urn:microsoft.com/office/officeart/2005/8/layout/hList7"/>
    <dgm:cxn modelId="{B6BD05DB-5C88-4091-8B3D-B7E70BC63E82}" srcId="{AD8D1653-E2E5-4A9A-9522-E271F0E22781}" destId="{CCE651EA-DD16-45D2-9D77-A2B53A7FC917}" srcOrd="2" destOrd="0" parTransId="{11D41C2C-0AE6-4455-91C0-6D6A3A8D35E0}" sibTransId="{258801EA-148E-42E6-85EE-55C1F65F00E4}"/>
    <dgm:cxn modelId="{240FB48E-EFBC-416B-A886-977D4B83CCCC}" type="presOf" srcId="{C0FE71E0-7B86-497F-9584-2C9E4F080A41}" destId="{72BC85E4-0B77-4143-92E8-E500FE65DEAE}" srcOrd="1" destOrd="0" presId="urn:microsoft.com/office/officeart/2005/8/layout/hList7"/>
    <dgm:cxn modelId="{88155FA1-B4FE-43ED-A731-0621A17DCFF6}" srcId="{AD8D1653-E2E5-4A9A-9522-E271F0E22781}" destId="{BFFE52D1-FE0C-4634-B9C1-638CDC68AD4A}" srcOrd="3" destOrd="0" parTransId="{C68C7172-C40B-49D5-9AC8-2CBA35956794}" sibTransId="{2B177E0B-6378-4B33-B326-92EE40D80E2E}"/>
    <dgm:cxn modelId="{4D581CB0-3B7D-4314-A2A0-D23C1E7679F7}" type="presParOf" srcId="{D3E095BA-822E-406B-8AB0-054FCDF3405D}" destId="{F051485E-9D8D-48A3-A9F9-2A645EBF733A}" srcOrd="0" destOrd="0" presId="urn:microsoft.com/office/officeart/2005/8/layout/hList7"/>
    <dgm:cxn modelId="{C40AD808-17DF-461F-8E3D-35600417D57F}" type="presParOf" srcId="{D3E095BA-822E-406B-8AB0-054FCDF3405D}" destId="{88538D4A-355B-47EF-ACC3-F6CA3D345A56}" srcOrd="1" destOrd="0" presId="urn:microsoft.com/office/officeart/2005/8/layout/hList7"/>
    <dgm:cxn modelId="{9C42BC75-9029-4543-A8F5-6DFD6300F35D}" type="presParOf" srcId="{88538D4A-355B-47EF-ACC3-F6CA3D345A56}" destId="{30EB1BC4-CBF9-4600-8072-86043F861525}" srcOrd="0" destOrd="0" presId="urn:microsoft.com/office/officeart/2005/8/layout/hList7"/>
    <dgm:cxn modelId="{36B911BA-F45B-4EBE-9B66-12D539B7F3A7}" type="presParOf" srcId="{30EB1BC4-CBF9-4600-8072-86043F861525}" destId="{12F17104-9612-43F9-9F35-2747E3AD4B46}" srcOrd="0" destOrd="0" presId="urn:microsoft.com/office/officeart/2005/8/layout/hList7"/>
    <dgm:cxn modelId="{44416636-33D2-4296-AD2E-C73F3B802DBA}" type="presParOf" srcId="{30EB1BC4-CBF9-4600-8072-86043F861525}" destId="{B85744A3-0F19-4F1D-B659-522616094FE9}" srcOrd="1" destOrd="0" presId="urn:microsoft.com/office/officeart/2005/8/layout/hList7"/>
    <dgm:cxn modelId="{77EA35BB-D810-4C7F-965F-924E4E02162A}" type="presParOf" srcId="{30EB1BC4-CBF9-4600-8072-86043F861525}" destId="{85C97046-D58A-40C8-93C9-0D6CF9CA6B5F}" srcOrd="2" destOrd="0" presId="urn:microsoft.com/office/officeart/2005/8/layout/hList7"/>
    <dgm:cxn modelId="{3480F65D-7F89-428B-B372-FEDDE8B7F7B7}" type="presParOf" srcId="{30EB1BC4-CBF9-4600-8072-86043F861525}" destId="{74E42F90-A4B9-4CDE-A22D-EB0F2E0B86C2}" srcOrd="3" destOrd="0" presId="urn:microsoft.com/office/officeart/2005/8/layout/hList7"/>
    <dgm:cxn modelId="{4CB8796B-EAD9-4541-A0BB-97D063758419}" type="presParOf" srcId="{88538D4A-355B-47EF-ACC3-F6CA3D345A56}" destId="{BB86D640-7D56-4E8F-81C9-E80BB6D6975D}" srcOrd="1" destOrd="0" presId="urn:microsoft.com/office/officeart/2005/8/layout/hList7"/>
    <dgm:cxn modelId="{E3969F04-0C95-4BE0-B898-EB11910189AD}" type="presParOf" srcId="{88538D4A-355B-47EF-ACC3-F6CA3D345A56}" destId="{592429D9-FBD9-4B54-8A6A-36B8E11F3245}" srcOrd="2" destOrd="0" presId="urn:microsoft.com/office/officeart/2005/8/layout/hList7"/>
    <dgm:cxn modelId="{45E257A5-9BF0-42AD-916F-6953F904E67E}" type="presParOf" srcId="{592429D9-FBD9-4B54-8A6A-36B8E11F3245}" destId="{7EDDB341-249B-4766-829A-E0E1ECCA4655}" srcOrd="0" destOrd="0" presId="urn:microsoft.com/office/officeart/2005/8/layout/hList7"/>
    <dgm:cxn modelId="{3C931C0D-5CBB-4DC3-BBD8-6CBF4251CF73}" type="presParOf" srcId="{592429D9-FBD9-4B54-8A6A-36B8E11F3245}" destId="{72BC85E4-0B77-4143-92E8-E500FE65DEAE}" srcOrd="1" destOrd="0" presId="urn:microsoft.com/office/officeart/2005/8/layout/hList7"/>
    <dgm:cxn modelId="{104B93C6-AC86-42C5-80FD-88A18AE26E1F}" type="presParOf" srcId="{592429D9-FBD9-4B54-8A6A-36B8E11F3245}" destId="{C1C8A701-DF20-49AF-BB98-C36958D4FD38}" srcOrd="2" destOrd="0" presId="urn:microsoft.com/office/officeart/2005/8/layout/hList7"/>
    <dgm:cxn modelId="{7E1C90F0-5C04-45CE-B25A-B1F26127BF1E}" type="presParOf" srcId="{592429D9-FBD9-4B54-8A6A-36B8E11F3245}" destId="{3D91F650-7925-49C1-85CC-1B20459FD409}" srcOrd="3" destOrd="0" presId="urn:microsoft.com/office/officeart/2005/8/layout/hList7"/>
    <dgm:cxn modelId="{0B058C28-8664-4C6D-85F9-696375B2E19C}" type="presParOf" srcId="{88538D4A-355B-47EF-ACC3-F6CA3D345A56}" destId="{E4BFAC55-C321-4DA7-876D-31344ED0FF67}" srcOrd="3" destOrd="0" presId="urn:microsoft.com/office/officeart/2005/8/layout/hList7"/>
    <dgm:cxn modelId="{2F20BF2E-6FD3-4805-81DE-9891210C6E83}" type="presParOf" srcId="{88538D4A-355B-47EF-ACC3-F6CA3D345A56}" destId="{9F3E16C8-4A43-43E7-9730-2CB15FC6F01F}" srcOrd="4" destOrd="0" presId="urn:microsoft.com/office/officeart/2005/8/layout/hList7"/>
    <dgm:cxn modelId="{8138A003-D69B-400F-B07A-A83DD65970EB}" type="presParOf" srcId="{9F3E16C8-4A43-43E7-9730-2CB15FC6F01F}" destId="{1C1FF0BD-144C-4A98-B438-63EF4D3FB9F8}" srcOrd="0" destOrd="0" presId="urn:microsoft.com/office/officeart/2005/8/layout/hList7"/>
    <dgm:cxn modelId="{7F8AAC79-5197-43D3-80DF-7607E918C7F8}" type="presParOf" srcId="{9F3E16C8-4A43-43E7-9730-2CB15FC6F01F}" destId="{568871CE-1877-492F-A180-7B0A4A1B27FB}" srcOrd="1" destOrd="0" presId="urn:microsoft.com/office/officeart/2005/8/layout/hList7"/>
    <dgm:cxn modelId="{C7F0BBB7-3BC2-4EA2-80EB-EB9A6EF63164}" type="presParOf" srcId="{9F3E16C8-4A43-43E7-9730-2CB15FC6F01F}" destId="{2E2AC45E-20E5-4C58-8C09-9474C66F80DA}" srcOrd="2" destOrd="0" presId="urn:microsoft.com/office/officeart/2005/8/layout/hList7"/>
    <dgm:cxn modelId="{C022E9EE-CC1F-4F59-8AE6-707C7BA37704}" type="presParOf" srcId="{9F3E16C8-4A43-43E7-9730-2CB15FC6F01F}" destId="{8D0528F4-9215-4F72-864E-023E39AC0D82}" srcOrd="3" destOrd="0" presId="urn:microsoft.com/office/officeart/2005/8/layout/hList7"/>
    <dgm:cxn modelId="{095CE502-5C44-4EB8-B47B-ECABFFFE66EA}" type="presParOf" srcId="{88538D4A-355B-47EF-ACC3-F6CA3D345A56}" destId="{05267A94-66DC-4593-B1C1-B48773D81EAA}" srcOrd="5" destOrd="0" presId="urn:microsoft.com/office/officeart/2005/8/layout/hList7"/>
    <dgm:cxn modelId="{1655A20F-A9C1-4FEB-B158-B9198F7B97A6}" type="presParOf" srcId="{88538D4A-355B-47EF-ACC3-F6CA3D345A56}" destId="{D1C58236-9420-483A-8327-8609656EBA50}" srcOrd="6" destOrd="0" presId="urn:microsoft.com/office/officeart/2005/8/layout/hList7"/>
    <dgm:cxn modelId="{2874CC0C-99DE-4969-A4E9-19D4D7F7C766}" type="presParOf" srcId="{D1C58236-9420-483A-8327-8609656EBA50}" destId="{722CEB0B-6ADB-4CB9-BF91-237800623494}" srcOrd="0" destOrd="0" presId="urn:microsoft.com/office/officeart/2005/8/layout/hList7"/>
    <dgm:cxn modelId="{72931A98-472C-4356-818B-9D56A540F770}" type="presParOf" srcId="{D1C58236-9420-483A-8327-8609656EBA50}" destId="{2E6C7EA5-3AAF-48C0-8621-4C287A11A797}" srcOrd="1" destOrd="0" presId="urn:microsoft.com/office/officeart/2005/8/layout/hList7"/>
    <dgm:cxn modelId="{7D95ACF8-6CEF-400F-9B2F-BB405C527CB7}" type="presParOf" srcId="{D1C58236-9420-483A-8327-8609656EBA50}" destId="{F8E611A7-A407-478E-A508-7AE97572D3B8}" srcOrd="2" destOrd="0" presId="urn:microsoft.com/office/officeart/2005/8/layout/hList7"/>
    <dgm:cxn modelId="{78509AEF-A548-436E-B3D0-72A3FFA2C013}" type="presParOf" srcId="{D1C58236-9420-483A-8327-8609656EBA50}" destId="{D4261299-670C-428D-89D5-A8B46CECD8E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EAD17-F97D-4F71-939A-F9695338CFFD}" type="doc">
      <dgm:prSet loTypeId="urn:microsoft.com/office/officeart/2005/8/layout/chevron2" loCatId="list" qsTypeId="urn:microsoft.com/office/officeart/2005/8/quickstyle/simple1" qsCatId="simple" csTypeId="urn:microsoft.com/office/officeart/2005/8/colors/colorful4" csCatId="colorful" phldr="1"/>
      <dgm:spPr/>
    </dgm:pt>
    <dgm:pt modelId="{9380758C-95C9-4811-9CBC-1C76C52AF0D9}">
      <dgm:prSet phldrT="[Text]" custT="1"/>
      <dgm:spPr/>
      <dgm:t>
        <a:bodyPr/>
        <a:lstStyle/>
        <a:p>
          <a:r>
            <a:rPr lang="en-ZA" sz="1400" b="1" dirty="0" smtClean="0">
              <a:latin typeface="Arial" panose="020B0604020202020204" pitchFamily="34" charset="0"/>
              <a:cs typeface="Arial" panose="020B0604020202020204" pitchFamily="34" charset="0"/>
            </a:rPr>
            <a:t>Auditor reporting</a:t>
          </a:r>
          <a:endParaRPr lang="en-ZA" sz="1400" b="1" dirty="0">
            <a:latin typeface="Arial" panose="020B0604020202020204" pitchFamily="34" charset="0"/>
            <a:cs typeface="Arial" panose="020B0604020202020204" pitchFamily="34" charset="0"/>
          </a:endParaRPr>
        </a:p>
      </dgm:t>
    </dgm:pt>
    <dgm:pt modelId="{85993811-AC68-4206-9DFE-4696F79FB254}" type="parTrans" cxnId="{30B88F4B-EB97-4208-B755-5E1013F9E047}">
      <dgm:prSet/>
      <dgm:spPr/>
      <dgm:t>
        <a:bodyPr/>
        <a:lstStyle/>
        <a:p>
          <a:endParaRPr lang="en-ZA"/>
        </a:p>
      </dgm:t>
    </dgm:pt>
    <dgm:pt modelId="{07D09027-3BEA-49B9-BD51-75CAA76AE997}" type="sibTrans" cxnId="{30B88F4B-EB97-4208-B755-5E1013F9E047}">
      <dgm:prSet/>
      <dgm:spPr/>
      <dgm:t>
        <a:bodyPr/>
        <a:lstStyle/>
        <a:p>
          <a:endParaRPr lang="en-ZA"/>
        </a:p>
      </dgm:t>
    </dgm:pt>
    <dgm:pt modelId="{DF174CF0-B210-4E0D-8285-E508C2073F13}">
      <dgm:prSet phldrT="[Text]" custT="1"/>
      <dgm:spPr>
        <a:solidFill>
          <a:srgbClr val="C00000"/>
        </a:solidFill>
        <a:ln>
          <a:solidFill>
            <a:srgbClr val="C00000"/>
          </a:solidFill>
        </a:ln>
      </dgm:spPr>
      <dgm:t>
        <a:bodyPr/>
        <a:lstStyle/>
        <a:p>
          <a:r>
            <a:rPr lang="en-ZA" sz="1400" b="1" dirty="0" smtClean="0">
              <a:latin typeface="Arial" panose="020B0604020202020204" pitchFamily="34" charset="0"/>
              <a:cs typeface="Arial" panose="020B0604020202020204" pitchFamily="34" charset="0"/>
            </a:rPr>
            <a:t>Integrated reporting</a:t>
          </a:r>
          <a:endParaRPr lang="en-ZA" sz="1400" b="1" dirty="0">
            <a:latin typeface="Arial" panose="020B0604020202020204" pitchFamily="34" charset="0"/>
            <a:cs typeface="Arial" panose="020B0604020202020204" pitchFamily="34" charset="0"/>
          </a:endParaRPr>
        </a:p>
      </dgm:t>
    </dgm:pt>
    <dgm:pt modelId="{2E7530D2-BA37-4AA6-BE80-050E145E33AD}" type="parTrans" cxnId="{346CCBAA-14EF-4A75-BB00-7E42F9A2E989}">
      <dgm:prSet/>
      <dgm:spPr/>
      <dgm:t>
        <a:bodyPr/>
        <a:lstStyle/>
        <a:p>
          <a:endParaRPr lang="en-ZA"/>
        </a:p>
      </dgm:t>
    </dgm:pt>
    <dgm:pt modelId="{A31F4FAB-DC66-42FF-9767-70B17443EA84}" type="sibTrans" cxnId="{346CCBAA-14EF-4A75-BB00-7E42F9A2E989}">
      <dgm:prSet/>
      <dgm:spPr/>
      <dgm:t>
        <a:bodyPr/>
        <a:lstStyle/>
        <a:p>
          <a:endParaRPr lang="en-ZA"/>
        </a:p>
      </dgm:t>
    </dgm:pt>
    <dgm:pt modelId="{BB0E38E9-3353-4BCB-ACD1-397C911755E9}">
      <dgm:prSet phldrT="[Text]" custT="1"/>
      <dgm:spPr>
        <a:solidFill>
          <a:schemeClr val="tx1"/>
        </a:solidFill>
        <a:ln>
          <a:solidFill>
            <a:schemeClr val="tx1"/>
          </a:solidFill>
        </a:ln>
      </dgm:spPr>
      <dgm:t>
        <a:bodyPr/>
        <a:lstStyle/>
        <a:p>
          <a:r>
            <a:rPr lang="en-ZA" sz="1400" b="1" dirty="0" smtClean="0">
              <a:latin typeface="Arial" panose="020B0604020202020204" pitchFamily="34" charset="0"/>
              <a:cs typeface="Arial" panose="020B0604020202020204" pitchFamily="34" charset="0"/>
            </a:rPr>
            <a:t>Pronounce-ments</a:t>
          </a:r>
          <a:endParaRPr lang="en-ZA" sz="1400" b="1" dirty="0">
            <a:latin typeface="Arial" panose="020B0604020202020204" pitchFamily="34" charset="0"/>
            <a:cs typeface="Arial" panose="020B0604020202020204" pitchFamily="34" charset="0"/>
          </a:endParaRPr>
        </a:p>
      </dgm:t>
    </dgm:pt>
    <dgm:pt modelId="{AC77B31B-0F1E-41F5-8829-551C151DCA8B}" type="parTrans" cxnId="{08D3FB11-EF15-4614-A3D0-D39FC7870C53}">
      <dgm:prSet/>
      <dgm:spPr/>
      <dgm:t>
        <a:bodyPr/>
        <a:lstStyle/>
        <a:p>
          <a:endParaRPr lang="en-ZA"/>
        </a:p>
      </dgm:t>
    </dgm:pt>
    <dgm:pt modelId="{9A28E6FC-A614-429D-830F-2C83FEE99B01}" type="sibTrans" cxnId="{08D3FB11-EF15-4614-A3D0-D39FC7870C53}">
      <dgm:prSet/>
      <dgm:spPr/>
      <dgm:t>
        <a:bodyPr/>
        <a:lstStyle/>
        <a:p>
          <a:endParaRPr lang="en-ZA"/>
        </a:p>
      </dgm:t>
    </dgm:pt>
    <dgm:pt modelId="{FEE7F149-02C3-4A93-8D96-A61882000879}">
      <dgm:prSet phldrT="[Text]" custT="1"/>
      <dgm:spPr/>
      <dgm:t>
        <a:bodyPr/>
        <a:lstStyle/>
        <a:p>
          <a:r>
            <a:rPr lang="en-ZA" sz="1500" dirty="0" smtClean="0">
              <a:latin typeface="Arial" panose="020B0604020202020204" pitchFamily="34" charset="0"/>
              <a:cs typeface="Arial" panose="020B0604020202020204" pitchFamily="34" charset="0"/>
            </a:rPr>
            <a:t>New ISA 701: Key audit matters – listed companies</a:t>
          </a:r>
          <a:endParaRPr lang="en-ZA" sz="1500" dirty="0">
            <a:latin typeface="Arial" panose="020B0604020202020204" pitchFamily="34" charset="0"/>
            <a:cs typeface="Arial" panose="020B0604020202020204" pitchFamily="34" charset="0"/>
          </a:endParaRPr>
        </a:p>
      </dgm:t>
    </dgm:pt>
    <dgm:pt modelId="{EB5052CF-B3EC-48E5-8BDE-AA364B2FB25F}" type="parTrans" cxnId="{CDC8B1BC-F06C-4941-9CC9-BB0C20615DF9}">
      <dgm:prSet/>
      <dgm:spPr/>
      <dgm:t>
        <a:bodyPr/>
        <a:lstStyle/>
        <a:p>
          <a:endParaRPr lang="en-ZA"/>
        </a:p>
      </dgm:t>
    </dgm:pt>
    <dgm:pt modelId="{518B749A-6EB5-4BFC-BF04-36C0E501A3C4}" type="sibTrans" cxnId="{CDC8B1BC-F06C-4941-9CC9-BB0C20615DF9}">
      <dgm:prSet/>
      <dgm:spPr/>
      <dgm:t>
        <a:bodyPr/>
        <a:lstStyle/>
        <a:p>
          <a:endParaRPr lang="en-ZA"/>
        </a:p>
      </dgm:t>
    </dgm:pt>
    <dgm:pt modelId="{5BC931A7-8069-4FDC-B35A-47DB630FDD24}">
      <dgm:prSet phldrT="[Text]" custT="1"/>
      <dgm:spPr>
        <a:ln>
          <a:solidFill>
            <a:srgbClr val="C00000"/>
          </a:solidFill>
        </a:ln>
      </dgm:spPr>
      <dgm:t>
        <a:bodyPr/>
        <a:lstStyle/>
        <a:p>
          <a:r>
            <a:rPr lang="en-ZA" sz="1500" dirty="0" smtClean="0">
              <a:latin typeface="Arial" panose="020B0604020202020204" pitchFamily="34" charset="0"/>
              <a:cs typeface="Arial" panose="020B0604020202020204" pitchFamily="34" charset="0"/>
            </a:rPr>
            <a:t>Publication of &lt;IR&gt; framework</a:t>
          </a:r>
          <a:endParaRPr lang="en-ZA" sz="1500" dirty="0">
            <a:latin typeface="Arial" panose="020B0604020202020204" pitchFamily="34" charset="0"/>
            <a:cs typeface="Arial" panose="020B0604020202020204" pitchFamily="34" charset="0"/>
          </a:endParaRPr>
        </a:p>
      </dgm:t>
    </dgm:pt>
    <dgm:pt modelId="{AAA33F9B-719D-435A-A8D9-0AE83E39D8D6}" type="parTrans" cxnId="{394E163A-F9E9-4853-AF08-DC9B0D987972}">
      <dgm:prSet/>
      <dgm:spPr/>
      <dgm:t>
        <a:bodyPr/>
        <a:lstStyle/>
        <a:p>
          <a:endParaRPr lang="en-ZA"/>
        </a:p>
      </dgm:t>
    </dgm:pt>
    <dgm:pt modelId="{F3A18CA9-91F3-4134-B574-2EB7AF84D5F7}" type="sibTrans" cxnId="{394E163A-F9E9-4853-AF08-DC9B0D987972}">
      <dgm:prSet/>
      <dgm:spPr/>
      <dgm:t>
        <a:bodyPr/>
        <a:lstStyle/>
        <a:p>
          <a:endParaRPr lang="en-ZA"/>
        </a:p>
      </dgm:t>
    </dgm:pt>
    <dgm:pt modelId="{FA0945E1-552F-4033-B47B-96A773BE2748}">
      <dgm:prSet phldrT="[Text]" custT="1"/>
      <dgm:spPr>
        <a:ln>
          <a:solidFill>
            <a:srgbClr val="C00000"/>
          </a:solidFill>
        </a:ln>
      </dgm:spPr>
      <dgm:t>
        <a:bodyPr/>
        <a:lstStyle/>
        <a:p>
          <a:r>
            <a:rPr lang="en-ZA" sz="1500" dirty="0" smtClean="0">
              <a:latin typeface="Arial" panose="020B0604020202020204" pitchFamily="34" charset="0"/>
              <a:cs typeface="Arial" panose="020B0604020202020204" pitchFamily="34" charset="0"/>
            </a:rPr>
            <a:t>Discussion paper on assurance</a:t>
          </a:r>
          <a:endParaRPr lang="en-ZA" sz="1500" dirty="0">
            <a:latin typeface="Arial" panose="020B0604020202020204" pitchFamily="34" charset="0"/>
            <a:cs typeface="Arial" panose="020B0604020202020204" pitchFamily="34" charset="0"/>
          </a:endParaRPr>
        </a:p>
      </dgm:t>
    </dgm:pt>
    <dgm:pt modelId="{279704F2-1BB0-4169-85C2-B9051EFFDD0D}" type="parTrans" cxnId="{0538384E-E1D0-480A-9BF2-AD9512416EEF}">
      <dgm:prSet/>
      <dgm:spPr/>
      <dgm:t>
        <a:bodyPr/>
        <a:lstStyle/>
        <a:p>
          <a:endParaRPr lang="en-ZA"/>
        </a:p>
      </dgm:t>
    </dgm:pt>
    <dgm:pt modelId="{8373E049-781A-4572-9294-A41E1D5BB267}" type="sibTrans" cxnId="{0538384E-E1D0-480A-9BF2-AD9512416EEF}">
      <dgm:prSet/>
      <dgm:spPr/>
      <dgm:t>
        <a:bodyPr/>
        <a:lstStyle/>
        <a:p>
          <a:endParaRPr lang="en-ZA"/>
        </a:p>
      </dgm:t>
    </dgm:pt>
    <dgm:pt modelId="{40FBB53B-278E-4F15-92AF-A04321EECE43}">
      <dgm:prSet phldrT="[Text]" custT="1"/>
      <dgm:spPr>
        <a:ln>
          <a:solidFill>
            <a:srgbClr val="C00000"/>
          </a:solidFill>
        </a:ln>
      </dgm:spPr>
      <dgm:t>
        <a:bodyPr/>
        <a:lstStyle/>
        <a:p>
          <a:r>
            <a:rPr lang="en-ZA" sz="1500" dirty="0" smtClean="0">
              <a:latin typeface="Arial" panose="020B0604020202020204" pitchFamily="34" charset="0"/>
              <a:cs typeface="Arial" panose="020B0604020202020204" pitchFamily="34" charset="0"/>
            </a:rPr>
            <a:t>Adoption trends in South Africa and abroad</a:t>
          </a:r>
          <a:endParaRPr lang="en-ZA" sz="1500" dirty="0">
            <a:latin typeface="Arial" panose="020B0604020202020204" pitchFamily="34" charset="0"/>
            <a:cs typeface="Arial" panose="020B0604020202020204" pitchFamily="34" charset="0"/>
          </a:endParaRPr>
        </a:p>
      </dgm:t>
    </dgm:pt>
    <dgm:pt modelId="{D2135F82-B9A5-40F8-B4ED-8F0FCCC10B34}" type="parTrans" cxnId="{192F9C67-FC2E-4F0C-973B-CD32ECD0CF96}">
      <dgm:prSet/>
      <dgm:spPr/>
      <dgm:t>
        <a:bodyPr/>
        <a:lstStyle/>
        <a:p>
          <a:endParaRPr lang="en-ZA"/>
        </a:p>
      </dgm:t>
    </dgm:pt>
    <dgm:pt modelId="{88BDFF05-8778-44CA-AF17-64DD99227219}" type="sibTrans" cxnId="{192F9C67-FC2E-4F0C-973B-CD32ECD0CF96}">
      <dgm:prSet/>
      <dgm:spPr/>
      <dgm:t>
        <a:bodyPr/>
        <a:lstStyle/>
        <a:p>
          <a:endParaRPr lang="en-ZA"/>
        </a:p>
      </dgm:t>
    </dgm:pt>
    <dgm:pt modelId="{5E639F6D-3459-49A5-9F1B-F1894DEFDD5E}">
      <dgm:prSet custT="1"/>
      <dgm:spPr>
        <a:ln>
          <a:solidFill>
            <a:schemeClr val="tx1"/>
          </a:solidFill>
        </a:ln>
      </dgm:spPr>
      <dgm:t>
        <a:bodyPr/>
        <a:lstStyle/>
        <a:p>
          <a:r>
            <a:rPr lang="en-ZA" sz="1500" dirty="0" smtClean="0">
              <a:latin typeface="Arial" panose="020B0604020202020204" pitchFamily="34" charset="0"/>
              <a:cs typeface="Arial" panose="020B0604020202020204" pitchFamily="34" charset="0"/>
            </a:rPr>
            <a:t>Attorneys Trust Account Audit Guide – issued March 2014</a:t>
          </a:r>
          <a:endParaRPr lang="en-ZA" sz="1500" dirty="0">
            <a:latin typeface="Arial" panose="020B0604020202020204" pitchFamily="34" charset="0"/>
            <a:cs typeface="Arial" panose="020B0604020202020204" pitchFamily="34" charset="0"/>
          </a:endParaRPr>
        </a:p>
      </dgm:t>
    </dgm:pt>
    <dgm:pt modelId="{B1CA7BAA-D920-4237-B043-E3474D5AF4B6}" type="parTrans" cxnId="{D6735C59-D9C5-47B2-A9B3-CDFBF76CE1DB}">
      <dgm:prSet/>
      <dgm:spPr/>
      <dgm:t>
        <a:bodyPr/>
        <a:lstStyle/>
        <a:p>
          <a:endParaRPr lang="en-ZA"/>
        </a:p>
      </dgm:t>
    </dgm:pt>
    <dgm:pt modelId="{160C86D9-6431-4C30-A2BA-E2EAEDF621CC}" type="sibTrans" cxnId="{D6735C59-D9C5-47B2-A9B3-CDFBF76CE1DB}">
      <dgm:prSet/>
      <dgm:spPr/>
      <dgm:t>
        <a:bodyPr/>
        <a:lstStyle/>
        <a:p>
          <a:endParaRPr lang="en-ZA"/>
        </a:p>
      </dgm:t>
    </dgm:pt>
    <dgm:pt modelId="{25D5B215-6C26-44DD-B659-D1850EEC1F48}">
      <dgm:prSet custT="1"/>
      <dgm:spPr>
        <a:ln>
          <a:solidFill>
            <a:schemeClr val="tx1"/>
          </a:solidFill>
        </a:ln>
      </dgm:spPr>
      <dgm:t>
        <a:bodyPr/>
        <a:lstStyle/>
        <a:p>
          <a:r>
            <a:rPr lang="en-ZA" sz="1500" dirty="0" smtClean="0">
              <a:latin typeface="Arial" panose="020B0604020202020204" pitchFamily="34" charset="0"/>
              <a:cs typeface="Arial" panose="020B0604020202020204" pitchFamily="34" charset="0"/>
            </a:rPr>
            <a:t>Medical Schemes Audit Guide – exposure draft to be issued Nov 2014</a:t>
          </a:r>
        </a:p>
      </dgm:t>
    </dgm:pt>
    <dgm:pt modelId="{3362CF69-B746-4735-A82E-E09697DA9AA7}" type="parTrans" cxnId="{1F482F4C-D17C-434C-8325-82D5EE639602}">
      <dgm:prSet/>
      <dgm:spPr/>
      <dgm:t>
        <a:bodyPr/>
        <a:lstStyle/>
        <a:p>
          <a:endParaRPr lang="en-ZA"/>
        </a:p>
      </dgm:t>
    </dgm:pt>
    <dgm:pt modelId="{BBDCBD34-023F-40D7-824B-976F0EC53F52}" type="sibTrans" cxnId="{1F482F4C-D17C-434C-8325-82D5EE639602}">
      <dgm:prSet/>
      <dgm:spPr/>
      <dgm:t>
        <a:bodyPr/>
        <a:lstStyle/>
        <a:p>
          <a:endParaRPr lang="en-ZA"/>
        </a:p>
      </dgm:t>
    </dgm:pt>
    <dgm:pt modelId="{386D58BF-F9EE-4164-808B-AB0065008C4E}">
      <dgm:prSet custT="1"/>
      <dgm:spPr>
        <a:ln>
          <a:solidFill>
            <a:schemeClr val="tx1"/>
          </a:solidFill>
        </a:ln>
      </dgm:spPr>
      <dgm:t>
        <a:bodyPr/>
        <a:lstStyle/>
        <a:p>
          <a:r>
            <a:rPr lang="en-ZA" sz="1500" dirty="0" smtClean="0">
              <a:latin typeface="Arial" panose="020B0604020202020204" pitchFamily="34" charset="0"/>
              <a:cs typeface="Arial" panose="020B0604020202020204" pitchFamily="34" charset="0"/>
            </a:rPr>
            <a:t>Reportable Irregularities Guide – exposure draft 2015</a:t>
          </a:r>
        </a:p>
      </dgm:t>
    </dgm:pt>
    <dgm:pt modelId="{20DF8ED8-40C1-4969-8577-BEF7F0361008}" type="parTrans" cxnId="{5F4A41E4-8D49-418D-A070-BC4DB0C4A6E0}">
      <dgm:prSet/>
      <dgm:spPr/>
      <dgm:t>
        <a:bodyPr/>
        <a:lstStyle/>
        <a:p>
          <a:endParaRPr lang="en-ZA"/>
        </a:p>
      </dgm:t>
    </dgm:pt>
    <dgm:pt modelId="{4A792D03-0CAC-4DAD-B469-203658AFFC26}" type="sibTrans" cxnId="{5F4A41E4-8D49-418D-A070-BC4DB0C4A6E0}">
      <dgm:prSet/>
      <dgm:spPr/>
      <dgm:t>
        <a:bodyPr/>
        <a:lstStyle/>
        <a:p>
          <a:endParaRPr lang="en-ZA"/>
        </a:p>
      </dgm:t>
    </dgm:pt>
    <dgm:pt modelId="{45AB2557-A932-47B6-A6E9-5F82BA4213DC}">
      <dgm:prSet phldrT="[Text]" custT="1"/>
      <dgm:spPr/>
      <dgm:t>
        <a:bodyPr/>
        <a:lstStyle/>
        <a:p>
          <a:r>
            <a:rPr lang="en-ZA" sz="1500" dirty="0" smtClean="0">
              <a:latin typeface="Arial" panose="020B0604020202020204" pitchFamily="34" charset="0"/>
              <a:cs typeface="Arial" panose="020B0604020202020204" pitchFamily="34" charset="0"/>
            </a:rPr>
            <a:t>ISA 700 series: Comment on management’s use of going concern, comment on material inconsistencies with other information, opinion first and other re-ordering, likely December 2016 year-ends</a:t>
          </a:r>
          <a:endParaRPr lang="en-ZA" sz="1500" dirty="0">
            <a:latin typeface="Arial" panose="020B0604020202020204" pitchFamily="34" charset="0"/>
            <a:cs typeface="Arial" panose="020B0604020202020204" pitchFamily="34" charset="0"/>
          </a:endParaRPr>
        </a:p>
      </dgm:t>
    </dgm:pt>
    <dgm:pt modelId="{6B3FB605-A319-4F05-A935-030BC5718123}" type="parTrans" cxnId="{13878479-F017-45C5-B009-D4BE9BDF4774}">
      <dgm:prSet/>
      <dgm:spPr/>
      <dgm:t>
        <a:bodyPr/>
        <a:lstStyle/>
        <a:p>
          <a:endParaRPr lang="en-US"/>
        </a:p>
      </dgm:t>
    </dgm:pt>
    <dgm:pt modelId="{46E5EBB5-028E-403E-8152-10F5B8101F0F}" type="sibTrans" cxnId="{13878479-F017-45C5-B009-D4BE9BDF4774}">
      <dgm:prSet/>
      <dgm:spPr/>
      <dgm:t>
        <a:bodyPr/>
        <a:lstStyle/>
        <a:p>
          <a:endParaRPr lang="en-US"/>
        </a:p>
      </dgm:t>
    </dgm:pt>
    <dgm:pt modelId="{645E620E-BD81-4881-A9C9-914FB548B4CD}" type="pres">
      <dgm:prSet presAssocID="{607EAD17-F97D-4F71-939A-F9695338CFFD}" presName="linearFlow" presStyleCnt="0">
        <dgm:presLayoutVars>
          <dgm:dir/>
          <dgm:animLvl val="lvl"/>
          <dgm:resizeHandles val="exact"/>
        </dgm:presLayoutVars>
      </dgm:prSet>
      <dgm:spPr/>
    </dgm:pt>
    <dgm:pt modelId="{E177C50F-644A-4DA9-9971-612A656B6163}" type="pres">
      <dgm:prSet presAssocID="{9380758C-95C9-4811-9CBC-1C76C52AF0D9}" presName="composite" presStyleCnt="0"/>
      <dgm:spPr/>
    </dgm:pt>
    <dgm:pt modelId="{6923AF27-9F94-41FA-8276-D774B1679F59}" type="pres">
      <dgm:prSet presAssocID="{9380758C-95C9-4811-9CBC-1C76C52AF0D9}" presName="parentText" presStyleLbl="alignNode1" presStyleIdx="0" presStyleCnt="3">
        <dgm:presLayoutVars>
          <dgm:chMax val="1"/>
          <dgm:bulletEnabled val="1"/>
        </dgm:presLayoutVars>
      </dgm:prSet>
      <dgm:spPr/>
      <dgm:t>
        <a:bodyPr/>
        <a:lstStyle/>
        <a:p>
          <a:endParaRPr lang="en-ZA"/>
        </a:p>
      </dgm:t>
    </dgm:pt>
    <dgm:pt modelId="{68349964-8DE3-4533-9F7E-BF5F6972B69E}" type="pres">
      <dgm:prSet presAssocID="{9380758C-95C9-4811-9CBC-1C76C52AF0D9}" presName="descendantText" presStyleLbl="alignAcc1" presStyleIdx="0" presStyleCnt="3" custScaleY="107094">
        <dgm:presLayoutVars>
          <dgm:bulletEnabled val="1"/>
        </dgm:presLayoutVars>
      </dgm:prSet>
      <dgm:spPr/>
      <dgm:t>
        <a:bodyPr/>
        <a:lstStyle/>
        <a:p>
          <a:endParaRPr lang="en-ZA"/>
        </a:p>
      </dgm:t>
    </dgm:pt>
    <dgm:pt modelId="{187B287F-9639-4A65-BA94-46BD47D50645}" type="pres">
      <dgm:prSet presAssocID="{07D09027-3BEA-49B9-BD51-75CAA76AE997}" presName="sp" presStyleCnt="0"/>
      <dgm:spPr/>
    </dgm:pt>
    <dgm:pt modelId="{587A2777-E391-44DC-A75A-E94D104BF42E}" type="pres">
      <dgm:prSet presAssocID="{DF174CF0-B210-4E0D-8285-E508C2073F13}" presName="composite" presStyleCnt="0"/>
      <dgm:spPr/>
    </dgm:pt>
    <dgm:pt modelId="{D91A0AE9-6088-461C-8B66-B4EAEF1116FF}" type="pres">
      <dgm:prSet presAssocID="{DF174CF0-B210-4E0D-8285-E508C2073F13}" presName="parentText" presStyleLbl="alignNode1" presStyleIdx="1" presStyleCnt="3">
        <dgm:presLayoutVars>
          <dgm:chMax val="1"/>
          <dgm:bulletEnabled val="1"/>
        </dgm:presLayoutVars>
      </dgm:prSet>
      <dgm:spPr/>
      <dgm:t>
        <a:bodyPr/>
        <a:lstStyle/>
        <a:p>
          <a:endParaRPr lang="en-ZA"/>
        </a:p>
      </dgm:t>
    </dgm:pt>
    <dgm:pt modelId="{4E167FA5-B76B-44FC-AEC4-00C374BF3316}" type="pres">
      <dgm:prSet presAssocID="{DF174CF0-B210-4E0D-8285-E508C2073F13}" presName="descendantText" presStyleLbl="alignAcc1" presStyleIdx="1" presStyleCnt="3">
        <dgm:presLayoutVars>
          <dgm:bulletEnabled val="1"/>
        </dgm:presLayoutVars>
      </dgm:prSet>
      <dgm:spPr/>
      <dgm:t>
        <a:bodyPr/>
        <a:lstStyle/>
        <a:p>
          <a:endParaRPr lang="en-ZA"/>
        </a:p>
      </dgm:t>
    </dgm:pt>
    <dgm:pt modelId="{8ABC050E-AD7F-49B7-BE08-FD4E8DE74F87}" type="pres">
      <dgm:prSet presAssocID="{A31F4FAB-DC66-42FF-9767-70B17443EA84}" presName="sp" presStyleCnt="0"/>
      <dgm:spPr/>
    </dgm:pt>
    <dgm:pt modelId="{4BC4671A-3D9F-42C1-8A02-BBD79B14F15B}" type="pres">
      <dgm:prSet presAssocID="{BB0E38E9-3353-4BCB-ACD1-397C911755E9}" presName="composite" presStyleCnt="0"/>
      <dgm:spPr/>
    </dgm:pt>
    <dgm:pt modelId="{371AA29C-1AD7-4678-9F4A-71B0B65BA6C9}" type="pres">
      <dgm:prSet presAssocID="{BB0E38E9-3353-4BCB-ACD1-397C911755E9}" presName="parentText" presStyleLbl="alignNode1" presStyleIdx="2" presStyleCnt="3">
        <dgm:presLayoutVars>
          <dgm:chMax val="1"/>
          <dgm:bulletEnabled val="1"/>
        </dgm:presLayoutVars>
      </dgm:prSet>
      <dgm:spPr/>
      <dgm:t>
        <a:bodyPr/>
        <a:lstStyle/>
        <a:p>
          <a:endParaRPr lang="en-ZA"/>
        </a:p>
      </dgm:t>
    </dgm:pt>
    <dgm:pt modelId="{624282B9-1D83-4BD0-BE2C-E167B82879BB}" type="pres">
      <dgm:prSet presAssocID="{BB0E38E9-3353-4BCB-ACD1-397C911755E9}" presName="descendantText" presStyleLbl="alignAcc1" presStyleIdx="2" presStyleCnt="3" custScaleY="103059">
        <dgm:presLayoutVars>
          <dgm:bulletEnabled val="1"/>
        </dgm:presLayoutVars>
      </dgm:prSet>
      <dgm:spPr/>
      <dgm:t>
        <a:bodyPr/>
        <a:lstStyle/>
        <a:p>
          <a:endParaRPr lang="en-ZA"/>
        </a:p>
      </dgm:t>
    </dgm:pt>
  </dgm:ptLst>
  <dgm:cxnLst>
    <dgm:cxn modelId="{E240DE69-6753-468B-A0A5-2B76A94CA51C}" type="presOf" srcId="{25D5B215-6C26-44DD-B659-D1850EEC1F48}" destId="{624282B9-1D83-4BD0-BE2C-E167B82879BB}" srcOrd="0" destOrd="1" presId="urn:microsoft.com/office/officeart/2005/8/layout/chevron2"/>
    <dgm:cxn modelId="{D0610301-CE91-4F9A-877D-1DD966DDF9FA}" type="presOf" srcId="{FEE7F149-02C3-4A93-8D96-A61882000879}" destId="{68349964-8DE3-4533-9F7E-BF5F6972B69E}" srcOrd="0" destOrd="0" presId="urn:microsoft.com/office/officeart/2005/8/layout/chevron2"/>
    <dgm:cxn modelId="{30B88F4B-EB97-4208-B755-5E1013F9E047}" srcId="{607EAD17-F97D-4F71-939A-F9695338CFFD}" destId="{9380758C-95C9-4811-9CBC-1C76C52AF0D9}" srcOrd="0" destOrd="0" parTransId="{85993811-AC68-4206-9DFE-4696F79FB254}" sibTransId="{07D09027-3BEA-49B9-BD51-75CAA76AE997}"/>
    <dgm:cxn modelId="{CD3B6D2B-BFAC-4FC6-94F2-456D0C4BADB7}" type="presOf" srcId="{BB0E38E9-3353-4BCB-ACD1-397C911755E9}" destId="{371AA29C-1AD7-4678-9F4A-71B0B65BA6C9}" srcOrd="0" destOrd="0" presId="urn:microsoft.com/office/officeart/2005/8/layout/chevron2"/>
    <dgm:cxn modelId="{A93E1D8E-856C-479A-B71E-10E763BB6AA4}" type="presOf" srcId="{DF174CF0-B210-4E0D-8285-E508C2073F13}" destId="{D91A0AE9-6088-461C-8B66-B4EAEF1116FF}" srcOrd="0" destOrd="0" presId="urn:microsoft.com/office/officeart/2005/8/layout/chevron2"/>
    <dgm:cxn modelId="{6FEF14F5-FD4F-4077-849F-855CA39D1CEA}" type="presOf" srcId="{5E639F6D-3459-49A5-9F1B-F1894DEFDD5E}" destId="{624282B9-1D83-4BD0-BE2C-E167B82879BB}" srcOrd="0" destOrd="0" presId="urn:microsoft.com/office/officeart/2005/8/layout/chevron2"/>
    <dgm:cxn modelId="{39EDA13C-27BD-4732-8B60-068047631739}" type="presOf" srcId="{40FBB53B-278E-4F15-92AF-A04321EECE43}" destId="{4E167FA5-B76B-44FC-AEC4-00C374BF3316}" srcOrd="0" destOrd="2" presId="urn:microsoft.com/office/officeart/2005/8/layout/chevron2"/>
    <dgm:cxn modelId="{351C5B7E-9ABC-4EE4-AB58-206C91E844BB}" type="presOf" srcId="{45AB2557-A932-47B6-A6E9-5F82BA4213DC}" destId="{68349964-8DE3-4533-9F7E-BF5F6972B69E}" srcOrd="0" destOrd="1" presId="urn:microsoft.com/office/officeart/2005/8/layout/chevron2"/>
    <dgm:cxn modelId="{0538384E-E1D0-480A-9BF2-AD9512416EEF}" srcId="{DF174CF0-B210-4E0D-8285-E508C2073F13}" destId="{FA0945E1-552F-4033-B47B-96A773BE2748}" srcOrd="1" destOrd="0" parTransId="{279704F2-1BB0-4169-85C2-B9051EFFDD0D}" sibTransId="{8373E049-781A-4572-9294-A41E1D5BB267}"/>
    <dgm:cxn modelId="{5F4A41E4-8D49-418D-A070-BC4DB0C4A6E0}" srcId="{BB0E38E9-3353-4BCB-ACD1-397C911755E9}" destId="{386D58BF-F9EE-4164-808B-AB0065008C4E}" srcOrd="2" destOrd="0" parTransId="{20DF8ED8-40C1-4969-8577-BEF7F0361008}" sibTransId="{4A792D03-0CAC-4DAD-B469-203658AFFC26}"/>
    <dgm:cxn modelId="{1F482F4C-D17C-434C-8325-82D5EE639602}" srcId="{BB0E38E9-3353-4BCB-ACD1-397C911755E9}" destId="{25D5B215-6C26-44DD-B659-D1850EEC1F48}" srcOrd="1" destOrd="0" parTransId="{3362CF69-B746-4735-A82E-E09697DA9AA7}" sibTransId="{BBDCBD34-023F-40D7-824B-976F0EC53F52}"/>
    <dgm:cxn modelId="{CDC8B1BC-F06C-4941-9CC9-BB0C20615DF9}" srcId="{9380758C-95C9-4811-9CBC-1C76C52AF0D9}" destId="{FEE7F149-02C3-4A93-8D96-A61882000879}" srcOrd="0" destOrd="0" parTransId="{EB5052CF-B3EC-48E5-8BDE-AA364B2FB25F}" sibTransId="{518B749A-6EB5-4BFC-BF04-36C0E501A3C4}"/>
    <dgm:cxn modelId="{86CE1897-082F-4478-8848-979935960E22}" type="presOf" srcId="{386D58BF-F9EE-4164-808B-AB0065008C4E}" destId="{624282B9-1D83-4BD0-BE2C-E167B82879BB}" srcOrd="0" destOrd="2" presId="urn:microsoft.com/office/officeart/2005/8/layout/chevron2"/>
    <dgm:cxn modelId="{D6735C59-D9C5-47B2-A9B3-CDFBF76CE1DB}" srcId="{BB0E38E9-3353-4BCB-ACD1-397C911755E9}" destId="{5E639F6D-3459-49A5-9F1B-F1894DEFDD5E}" srcOrd="0" destOrd="0" parTransId="{B1CA7BAA-D920-4237-B043-E3474D5AF4B6}" sibTransId="{160C86D9-6431-4C30-A2BA-E2EAEDF621CC}"/>
    <dgm:cxn modelId="{E67A1D14-5105-4C84-836C-EE679B9E024B}" type="presOf" srcId="{FA0945E1-552F-4033-B47B-96A773BE2748}" destId="{4E167FA5-B76B-44FC-AEC4-00C374BF3316}" srcOrd="0" destOrd="1" presId="urn:microsoft.com/office/officeart/2005/8/layout/chevron2"/>
    <dgm:cxn modelId="{96C6A1C9-6F32-42AB-B9BC-5EF0D27D6737}" type="presOf" srcId="{9380758C-95C9-4811-9CBC-1C76C52AF0D9}" destId="{6923AF27-9F94-41FA-8276-D774B1679F59}" srcOrd="0" destOrd="0" presId="urn:microsoft.com/office/officeart/2005/8/layout/chevron2"/>
    <dgm:cxn modelId="{13878479-F017-45C5-B009-D4BE9BDF4774}" srcId="{9380758C-95C9-4811-9CBC-1C76C52AF0D9}" destId="{45AB2557-A932-47B6-A6E9-5F82BA4213DC}" srcOrd="1" destOrd="0" parTransId="{6B3FB605-A319-4F05-A935-030BC5718123}" sibTransId="{46E5EBB5-028E-403E-8152-10F5B8101F0F}"/>
    <dgm:cxn modelId="{EFE07B2E-9BA0-4FD6-B007-B26F5C488B7E}" type="presOf" srcId="{607EAD17-F97D-4F71-939A-F9695338CFFD}" destId="{645E620E-BD81-4881-A9C9-914FB548B4CD}" srcOrd="0" destOrd="0" presId="urn:microsoft.com/office/officeart/2005/8/layout/chevron2"/>
    <dgm:cxn modelId="{3037F2FD-7DDC-400D-91F8-DCA183C4597C}" type="presOf" srcId="{5BC931A7-8069-4FDC-B35A-47DB630FDD24}" destId="{4E167FA5-B76B-44FC-AEC4-00C374BF3316}" srcOrd="0" destOrd="0" presId="urn:microsoft.com/office/officeart/2005/8/layout/chevron2"/>
    <dgm:cxn modelId="{192F9C67-FC2E-4F0C-973B-CD32ECD0CF96}" srcId="{DF174CF0-B210-4E0D-8285-E508C2073F13}" destId="{40FBB53B-278E-4F15-92AF-A04321EECE43}" srcOrd="2" destOrd="0" parTransId="{D2135F82-B9A5-40F8-B4ED-8F0FCCC10B34}" sibTransId="{88BDFF05-8778-44CA-AF17-64DD99227219}"/>
    <dgm:cxn modelId="{08D3FB11-EF15-4614-A3D0-D39FC7870C53}" srcId="{607EAD17-F97D-4F71-939A-F9695338CFFD}" destId="{BB0E38E9-3353-4BCB-ACD1-397C911755E9}" srcOrd="2" destOrd="0" parTransId="{AC77B31B-0F1E-41F5-8829-551C151DCA8B}" sibTransId="{9A28E6FC-A614-429D-830F-2C83FEE99B01}"/>
    <dgm:cxn modelId="{346CCBAA-14EF-4A75-BB00-7E42F9A2E989}" srcId="{607EAD17-F97D-4F71-939A-F9695338CFFD}" destId="{DF174CF0-B210-4E0D-8285-E508C2073F13}" srcOrd="1" destOrd="0" parTransId="{2E7530D2-BA37-4AA6-BE80-050E145E33AD}" sibTransId="{A31F4FAB-DC66-42FF-9767-70B17443EA84}"/>
    <dgm:cxn modelId="{394E163A-F9E9-4853-AF08-DC9B0D987972}" srcId="{DF174CF0-B210-4E0D-8285-E508C2073F13}" destId="{5BC931A7-8069-4FDC-B35A-47DB630FDD24}" srcOrd="0" destOrd="0" parTransId="{AAA33F9B-719D-435A-A8D9-0AE83E39D8D6}" sibTransId="{F3A18CA9-91F3-4134-B574-2EB7AF84D5F7}"/>
    <dgm:cxn modelId="{36073EAE-60EE-4DB5-ABEB-929502C49F4E}" type="presParOf" srcId="{645E620E-BD81-4881-A9C9-914FB548B4CD}" destId="{E177C50F-644A-4DA9-9971-612A656B6163}" srcOrd="0" destOrd="0" presId="urn:microsoft.com/office/officeart/2005/8/layout/chevron2"/>
    <dgm:cxn modelId="{61BC759C-C308-45D4-9432-C4E6771F2448}" type="presParOf" srcId="{E177C50F-644A-4DA9-9971-612A656B6163}" destId="{6923AF27-9F94-41FA-8276-D774B1679F59}" srcOrd="0" destOrd="0" presId="urn:microsoft.com/office/officeart/2005/8/layout/chevron2"/>
    <dgm:cxn modelId="{364FD9B6-82DF-4E8D-A885-11F6D25F8DE8}" type="presParOf" srcId="{E177C50F-644A-4DA9-9971-612A656B6163}" destId="{68349964-8DE3-4533-9F7E-BF5F6972B69E}" srcOrd="1" destOrd="0" presId="urn:microsoft.com/office/officeart/2005/8/layout/chevron2"/>
    <dgm:cxn modelId="{10D81413-29E2-4CF8-95B1-32B8BB80AE79}" type="presParOf" srcId="{645E620E-BD81-4881-A9C9-914FB548B4CD}" destId="{187B287F-9639-4A65-BA94-46BD47D50645}" srcOrd="1" destOrd="0" presId="urn:microsoft.com/office/officeart/2005/8/layout/chevron2"/>
    <dgm:cxn modelId="{0369A6B5-1E48-4D7D-8D67-9173F566C2C0}" type="presParOf" srcId="{645E620E-BD81-4881-A9C9-914FB548B4CD}" destId="{587A2777-E391-44DC-A75A-E94D104BF42E}" srcOrd="2" destOrd="0" presId="urn:microsoft.com/office/officeart/2005/8/layout/chevron2"/>
    <dgm:cxn modelId="{EECC1ABA-D325-4CD2-8679-CFFF867A1A7F}" type="presParOf" srcId="{587A2777-E391-44DC-A75A-E94D104BF42E}" destId="{D91A0AE9-6088-461C-8B66-B4EAEF1116FF}" srcOrd="0" destOrd="0" presId="urn:microsoft.com/office/officeart/2005/8/layout/chevron2"/>
    <dgm:cxn modelId="{A1AAD6FF-0A6E-45D8-8F62-0B618C577931}" type="presParOf" srcId="{587A2777-E391-44DC-A75A-E94D104BF42E}" destId="{4E167FA5-B76B-44FC-AEC4-00C374BF3316}" srcOrd="1" destOrd="0" presId="urn:microsoft.com/office/officeart/2005/8/layout/chevron2"/>
    <dgm:cxn modelId="{24158C81-F272-4DBF-B801-CB1AD0F384CE}" type="presParOf" srcId="{645E620E-BD81-4881-A9C9-914FB548B4CD}" destId="{8ABC050E-AD7F-49B7-BE08-FD4E8DE74F87}" srcOrd="3" destOrd="0" presId="urn:microsoft.com/office/officeart/2005/8/layout/chevron2"/>
    <dgm:cxn modelId="{28B31FF3-5AF2-4582-9978-A3FD53EFCE2B}" type="presParOf" srcId="{645E620E-BD81-4881-A9C9-914FB548B4CD}" destId="{4BC4671A-3D9F-42C1-8A02-BBD79B14F15B}" srcOrd="4" destOrd="0" presId="urn:microsoft.com/office/officeart/2005/8/layout/chevron2"/>
    <dgm:cxn modelId="{6335A378-D680-4432-A5E8-BCC3C66564CD}" type="presParOf" srcId="{4BC4671A-3D9F-42C1-8A02-BBD79B14F15B}" destId="{371AA29C-1AD7-4678-9F4A-71B0B65BA6C9}" srcOrd="0" destOrd="0" presId="urn:microsoft.com/office/officeart/2005/8/layout/chevron2"/>
    <dgm:cxn modelId="{DFF8CAA6-A739-4402-9B6C-EBA1A7229631}" type="presParOf" srcId="{4BC4671A-3D9F-42C1-8A02-BBD79B14F15B}" destId="{624282B9-1D83-4BD0-BE2C-E167B82879B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DEF60-BC78-4000-A8FE-B21618681DD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65A0B49B-5119-4571-A4B9-6875385C734C}">
      <dgm:prSet phldrT="[Text]"/>
      <dgm:spPr>
        <a:solidFill>
          <a:srgbClr val="C00000"/>
        </a:solidFill>
      </dgm:spPr>
      <dgm:t>
        <a:bodyPr/>
        <a:lstStyle/>
        <a:p>
          <a:r>
            <a:rPr lang="en-ZA" dirty="0" smtClean="0">
              <a:latin typeface="Arial" panose="020B0604020202020204" pitchFamily="34" charset="0"/>
              <a:cs typeface="Arial" panose="020B0604020202020204" pitchFamily="34" charset="0"/>
            </a:rPr>
            <a:t>ADP</a:t>
          </a:r>
          <a:endParaRPr lang="en-ZA" dirty="0">
            <a:latin typeface="Arial" panose="020B0604020202020204" pitchFamily="34" charset="0"/>
            <a:cs typeface="Arial" panose="020B0604020202020204" pitchFamily="34" charset="0"/>
          </a:endParaRPr>
        </a:p>
      </dgm:t>
    </dgm:pt>
    <dgm:pt modelId="{D3C64FB7-2390-44D5-91F6-479A4D6A7492}" type="parTrans" cxnId="{65701FC7-FB0F-40A6-94DA-F74A0DE4F12C}">
      <dgm:prSet/>
      <dgm:spPr/>
      <dgm:t>
        <a:bodyPr/>
        <a:lstStyle/>
        <a:p>
          <a:endParaRPr lang="en-ZA"/>
        </a:p>
      </dgm:t>
    </dgm:pt>
    <dgm:pt modelId="{C3299737-ADAF-4430-9394-F07608C10F43}" type="sibTrans" cxnId="{65701FC7-FB0F-40A6-94DA-F74A0DE4F12C}">
      <dgm:prSet/>
      <dgm:spPr/>
      <dgm:t>
        <a:bodyPr/>
        <a:lstStyle/>
        <a:p>
          <a:endParaRPr lang="en-ZA"/>
        </a:p>
      </dgm:t>
    </dgm:pt>
    <dgm:pt modelId="{4FCE4682-1C61-4A4B-90B5-7B7AB2771887}" type="asst">
      <dgm:prSet phldrT="[Text]"/>
      <dgm:spPr>
        <a:solidFill>
          <a:schemeClr val="tx1"/>
        </a:solidFill>
      </dgm:spPr>
      <dgm:t>
        <a:bodyPr/>
        <a:lstStyle/>
        <a:p>
          <a:r>
            <a:rPr lang="en-ZA" dirty="0" smtClean="0">
              <a:latin typeface="Arial" panose="020B0604020202020204" pitchFamily="34" charset="0"/>
              <a:cs typeface="Arial" panose="020B0604020202020204" pitchFamily="34" charset="0"/>
            </a:rPr>
            <a:t>Effective: </a:t>
          </a:r>
        </a:p>
        <a:p>
          <a:r>
            <a:rPr lang="en-ZA" dirty="0" smtClean="0">
              <a:latin typeface="Arial" panose="020B0604020202020204" pitchFamily="34" charset="0"/>
              <a:cs typeface="Arial" panose="020B0604020202020204" pitchFamily="34" charset="0"/>
            </a:rPr>
            <a:t>1 January 2015</a:t>
          </a:r>
          <a:endParaRPr lang="en-ZA" dirty="0">
            <a:latin typeface="Arial" panose="020B0604020202020204" pitchFamily="34" charset="0"/>
            <a:cs typeface="Arial" panose="020B0604020202020204" pitchFamily="34" charset="0"/>
          </a:endParaRPr>
        </a:p>
      </dgm:t>
    </dgm:pt>
    <dgm:pt modelId="{CB0F70F6-39F1-46A5-9B6E-9C85AF857F22}" type="parTrans" cxnId="{790E7A04-B529-435F-A2E7-D15DC7D49EB8}">
      <dgm:prSet/>
      <dgm:spPr/>
      <dgm:t>
        <a:bodyPr/>
        <a:lstStyle/>
        <a:p>
          <a:endParaRPr lang="en-ZA"/>
        </a:p>
      </dgm:t>
    </dgm:pt>
    <dgm:pt modelId="{A83046DE-14A4-4317-8931-45EE2D03CC5C}" type="sibTrans" cxnId="{790E7A04-B529-435F-A2E7-D15DC7D49EB8}">
      <dgm:prSet/>
      <dgm:spPr/>
      <dgm:t>
        <a:bodyPr/>
        <a:lstStyle/>
        <a:p>
          <a:endParaRPr lang="en-ZA"/>
        </a:p>
      </dgm:t>
    </dgm:pt>
    <dgm:pt modelId="{E3447F4A-21D5-42C3-91D1-75C4983D3E77}">
      <dgm:prSet phldrT="[Text]"/>
      <dgm:spPr>
        <a:solidFill>
          <a:schemeClr val="tx1">
            <a:lumMod val="50000"/>
            <a:lumOff val="50000"/>
          </a:schemeClr>
        </a:solidFill>
      </dgm:spPr>
      <dgm:t>
        <a:bodyPr/>
        <a:lstStyle/>
        <a:p>
          <a:r>
            <a:rPr lang="en-ZA" b="1" dirty="0" smtClean="0">
              <a:latin typeface="Arial" panose="020B0604020202020204" pitchFamily="34" charset="0"/>
              <a:cs typeface="Arial" panose="020B0604020202020204" pitchFamily="34" charset="0"/>
            </a:rPr>
            <a:t>Who may offer</a:t>
          </a:r>
          <a:endParaRPr lang="en-ZA" b="1" dirty="0">
            <a:latin typeface="Arial" panose="020B0604020202020204" pitchFamily="34" charset="0"/>
            <a:cs typeface="Arial" panose="020B0604020202020204" pitchFamily="34" charset="0"/>
          </a:endParaRPr>
        </a:p>
      </dgm:t>
    </dgm:pt>
    <dgm:pt modelId="{DE11235C-0A91-4331-BD86-A28871F634CA}" type="parTrans" cxnId="{78AAB54D-6BD1-4864-87A8-4650D8FD4DE8}">
      <dgm:prSet/>
      <dgm:spPr/>
      <dgm:t>
        <a:bodyPr/>
        <a:lstStyle/>
        <a:p>
          <a:endParaRPr lang="en-ZA"/>
        </a:p>
      </dgm:t>
    </dgm:pt>
    <dgm:pt modelId="{616BC5C1-F7B5-4705-BAA0-60670C19B681}" type="sibTrans" cxnId="{78AAB54D-6BD1-4864-87A8-4650D8FD4DE8}">
      <dgm:prSet/>
      <dgm:spPr/>
      <dgm:t>
        <a:bodyPr/>
        <a:lstStyle/>
        <a:p>
          <a:endParaRPr lang="en-ZA"/>
        </a:p>
      </dgm:t>
    </dgm:pt>
    <dgm:pt modelId="{CE60B8E3-87E8-40CA-B62E-A189C9BD67BF}">
      <dgm:prSet phldrT="[Text]"/>
      <dgm:spPr>
        <a:solidFill>
          <a:schemeClr val="tx1">
            <a:lumMod val="50000"/>
            <a:lumOff val="50000"/>
          </a:schemeClr>
        </a:solidFill>
      </dgm:spPr>
      <dgm:t>
        <a:bodyPr/>
        <a:lstStyle/>
        <a:p>
          <a:r>
            <a:rPr lang="en-ZA" b="1" dirty="0" smtClean="0">
              <a:latin typeface="Arial" panose="020B0604020202020204" pitchFamily="34" charset="0"/>
              <a:cs typeface="Arial" panose="020B0604020202020204" pitchFamily="34" charset="0"/>
            </a:rPr>
            <a:t>Who may join</a:t>
          </a:r>
          <a:endParaRPr lang="en-ZA" b="1" dirty="0">
            <a:latin typeface="Arial" panose="020B0604020202020204" pitchFamily="34" charset="0"/>
            <a:cs typeface="Arial" panose="020B0604020202020204" pitchFamily="34" charset="0"/>
          </a:endParaRPr>
        </a:p>
      </dgm:t>
    </dgm:pt>
    <dgm:pt modelId="{D0FCF429-6298-457A-AD27-0A8585B7DB4F}" type="parTrans" cxnId="{D26ED00E-6F42-4852-A417-62C555BAD5EC}">
      <dgm:prSet/>
      <dgm:spPr/>
      <dgm:t>
        <a:bodyPr/>
        <a:lstStyle/>
        <a:p>
          <a:endParaRPr lang="en-ZA"/>
        </a:p>
      </dgm:t>
    </dgm:pt>
    <dgm:pt modelId="{CAD1C0D6-A93D-440A-A580-0E0596358917}" type="sibTrans" cxnId="{D26ED00E-6F42-4852-A417-62C555BAD5EC}">
      <dgm:prSet/>
      <dgm:spPr/>
      <dgm:t>
        <a:bodyPr/>
        <a:lstStyle/>
        <a:p>
          <a:endParaRPr lang="en-ZA"/>
        </a:p>
      </dgm:t>
    </dgm:pt>
    <dgm:pt modelId="{74576337-A3C2-45D4-9530-9C5C322D37DC}">
      <dgm:prSet phldrT="[Text]"/>
      <dgm:spPr>
        <a:solidFill>
          <a:schemeClr val="tx1">
            <a:lumMod val="50000"/>
            <a:lumOff val="50000"/>
          </a:schemeClr>
        </a:solidFill>
      </dgm:spPr>
      <dgm:t>
        <a:bodyPr/>
        <a:lstStyle/>
        <a:p>
          <a:r>
            <a:rPr lang="en-ZA" b="1" dirty="0" smtClean="0">
              <a:latin typeface="Arial" panose="020B0604020202020204" pitchFamily="34" charset="0"/>
              <a:cs typeface="Arial" panose="020B0604020202020204" pitchFamily="34" charset="0"/>
            </a:rPr>
            <a:t>Requirements</a:t>
          </a:r>
          <a:endParaRPr lang="en-ZA" b="1" dirty="0">
            <a:latin typeface="Arial" panose="020B0604020202020204" pitchFamily="34" charset="0"/>
            <a:cs typeface="Arial" panose="020B0604020202020204" pitchFamily="34" charset="0"/>
          </a:endParaRPr>
        </a:p>
      </dgm:t>
    </dgm:pt>
    <dgm:pt modelId="{61F6A1BF-26F3-4364-AEDD-218781DAF39E}" type="parTrans" cxnId="{6766B37F-8966-4E66-A0C1-B00916825ABE}">
      <dgm:prSet/>
      <dgm:spPr/>
      <dgm:t>
        <a:bodyPr/>
        <a:lstStyle/>
        <a:p>
          <a:endParaRPr lang="en-ZA"/>
        </a:p>
      </dgm:t>
    </dgm:pt>
    <dgm:pt modelId="{DA92A8F4-8ADF-4877-B367-098C5939A378}" type="sibTrans" cxnId="{6766B37F-8966-4E66-A0C1-B00916825ABE}">
      <dgm:prSet/>
      <dgm:spPr/>
      <dgm:t>
        <a:bodyPr/>
        <a:lstStyle/>
        <a:p>
          <a:endParaRPr lang="en-ZA"/>
        </a:p>
      </dgm:t>
    </dgm:pt>
    <dgm:pt modelId="{8EAF7F62-052E-4299-821C-F242BE235731}" type="pres">
      <dgm:prSet presAssocID="{8AADEF60-BC78-4000-A8FE-B21618681DD3}" presName="hierChild1" presStyleCnt="0">
        <dgm:presLayoutVars>
          <dgm:orgChart val="1"/>
          <dgm:chPref val="1"/>
          <dgm:dir/>
          <dgm:animOne val="branch"/>
          <dgm:animLvl val="lvl"/>
          <dgm:resizeHandles/>
        </dgm:presLayoutVars>
      </dgm:prSet>
      <dgm:spPr/>
      <dgm:t>
        <a:bodyPr/>
        <a:lstStyle/>
        <a:p>
          <a:endParaRPr lang="en-ZA"/>
        </a:p>
      </dgm:t>
    </dgm:pt>
    <dgm:pt modelId="{09BA23CE-1F7B-4BCF-B49A-34748F349E76}" type="pres">
      <dgm:prSet presAssocID="{65A0B49B-5119-4571-A4B9-6875385C734C}" presName="hierRoot1" presStyleCnt="0">
        <dgm:presLayoutVars>
          <dgm:hierBranch val="init"/>
        </dgm:presLayoutVars>
      </dgm:prSet>
      <dgm:spPr/>
    </dgm:pt>
    <dgm:pt modelId="{9DB0B497-22BA-4DD4-95BF-3EC78951229D}" type="pres">
      <dgm:prSet presAssocID="{65A0B49B-5119-4571-A4B9-6875385C734C}" presName="rootComposite1" presStyleCnt="0"/>
      <dgm:spPr/>
    </dgm:pt>
    <dgm:pt modelId="{5F8B2ACB-C4CF-4A67-82E1-05EB7908509F}" type="pres">
      <dgm:prSet presAssocID="{65A0B49B-5119-4571-A4B9-6875385C734C}" presName="rootText1" presStyleLbl="node0" presStyleIdx="0" presStyleCnt="1" custLinFactNeighborX="-1007" custLinFactNeighborY="2975">
        <dgm:presLayoutVars>
          <dgm:chPref val="3"/>
        </dgm:presLayoutVars>
      </dgm:prSet>
      <dgm:spPr/>
      <dgm:t>
        <a:bodyPr/>
        <a:lstStyle/>
        <a:p>
          <a:endParaRPr lang="en-ZA"/>
        </a:p>
      </dgm:t>
    </dgm:pt>
    <dgm:pt modelId="{24B3F901-E808-4EB7-8366-E2E5CA65791B}" type="pres">
      <dgm:prSet presAssocID="{65A0B49B-5119-4571-A4B9-6875385C734C}" presName="rootConnector1" presStyleLbl="node1" presStyleIdx="0" presStyleCnt="0"/>
      <dgm:spPr/>
      <dgm:t>
        <a:bodyPr/>
        <a:lstStyle/>
        <a:p>
          <a:endParaRPr lang="en-ZA"/>
        </a:p>
      </dgm:t>
    </dgm:pt>
    <dgm:pt modelId="{CA7BA24E-66DE-4865-B68B-159559EDEE44}" type="pres">
      <dgm:prSet presAssocID="{65A0B49B-5119-4571-A4B9-6875385C734C}" presName="hierChild2" presStyleCnt="0"/>
      <dgm:spPr/>
    </dgm:pt>
    <dgm:pt modelId="{C5CD1BEA-F395-4793-A41F-2DB7D8107E07}" type="pres">
      <dgm:prSet presAssocID="{DE11235C-0A91-4331-BD86-A28871F634CA}" presName="Name37" presStyleLbl="parChTrans1D2" presStyleIdx="0" presStyleCnt="4"/>
      <dgm:spPr/>
      <dgm:t>
        <a:bodyPr/>
        <a:lstStyle/>
        <a:p>
          <a:endParaRPr lang="en-ZA"/>
        </a:p>
      </dgm:t>
    </dgm:pt>
    <dgm:pt modelId="{9866AA8D-E26F-42CB-92C9-460C1E8C8A4A}" type="pres">
      <dgm:prSet presAssocID="{E3447F4A-21D5-42C3-91D1-75C4983D3E77}" presName="hierRoot2" presStyleCnt="0">
        <dgm:presLayoutVars>
          <dgm:hierBranch val="init"/>
        </dgm:presLayoutVars>
      </dgm:prSet>
      <dgm:spPr/>
    </dgm:pt>
    <dgm:pt modelId="{421B77A4-D5A7-4748-98DF-C76816ECC682}" type="pres">
      <dgm:prSet presAssocID="{E3447F4A-21D5-42C3-91D1-75C4983D3E77}" presName="rootComposite" presStyleCnt="0"/>
      <dgm:spPr/>
    </dgm:pt>
    <dgm:pt modelId="{893C1CAF-D340-4BEE-AB8F-06F3C1AC38E2}" type="pres">
      <dgm:prSet presAssocID="{E3447F4A-21D5-42C3-91D1-75C4983D3E77}" presName="rootText" presStyleLbl="node2" presStyleIdx="0" presStyleCnt="3">
        <dgm:presLayoutVars>
          <dgm:chPref val="3"/>
        </dgm:presLayoutVars>
      </dgm:prSet>
      <dgm:spPr/>
      <dgm:t>
        <a:bodyPr/>
        <a:lstStyle/>
        <a:p>
          <a:endParaRPr lang="en-ZA"/>
        </a:p>
      </dgm:t>
    </dgm:pt>
    <dgm:pt modelId="{A0702B85-75C0-4D37-86DC-FC391EFF498C}" type="pres">
      <dgm:prSet presAssocID="{E3447F4A-21D5-42C3-91D1-75C4983D3E77}" presName="rootConnector" presStyleLbl="node2" presStyleIdx="0" presStyleCnt="3"/>
      <dgm:spPr/>
      <dgm:t>
        <a:bodyPr/>
        <a:lstStyle/>
        <a:p>
          <a:endParaRPr lang="en-ZA"/>
        </a:p>
      </dgm:t>
    </dgm:pt>
    <dgm:pt modelId="{1E273C4A-BE1F-4F60-A3BA-D636DA5B0BF9}" type="pres">
      <dgm:prSet presAssocID="{E3447F4A-21D5-42C3-91D1-75C4983D3E77}" presName="hierChild4" presStyleCnt="0"/>
      <dgm:spPr/>
    </dgm:pt>
    <dgm:pt modelId="{0B274F95-FF28-4DFD-8BE9-784650EA6EAB}" type="pres">
      <dgm:prSet presAssocID="{E3447F4A-21D5-42C3-91D1-75C4983D3E77}" presName="hierChild5" presStyleCnt="0"/>
      <dgm:spPr/>
    </dgm:pt>
    <dgm:pt modelId="{057ECA00-6C7D-4DC7-A650-047ACC7BD05F}" type="pres">
      <dgm:prSet presAssocID="{D0FCF429-6298-457A-AD27-0A8585B7DB4F}" presName="Name37" presStyleLbl="parChTrans1D2" presStyleIdx="1" presStyleCnt="4"/>
      <dgm:spPr/>
      <dgm:t>
        <a:bodyPr/>
        <a:lstStyle/>
        <a:p>
          <a:endParaRPr lang="en-ZA"/>
        </a:p>
      </dgm:t>
    </dgm:pt>
    <dgm:pt modelId="{75A12EAB-66FF-47C8-8C9C-C7F21AD1A14E}" type="pres">
      <dgm:prSet presAssocID="{CE60B8E3-87E8-40CA-B62E-A189C9BD67BF}" presName="hierRoot2" presStyleCnt="0">
        <dgm:presLayoutVars>
          <dgm:hierBranch val="init"/>
        </dgm:presLayoutVars>
      </dgm:prSet>
      <dgm:spPr/>
    </dgm:pt>
    <dgm:pt modelId="{A26E6C63-C4D8-4D14-8F2B-E1B04332D023}" type="pres">
      <dgm:prSet presAssocID="{CE60B8E3-87E8-40CA-B62E-A189C9BD67BF}" presName="rootComposite" presStyleCnt="0"/>
      <dgm:spPr/>
    </dgm:pt>
    <dgm:pt modelId="{8CA2AFD5-3F00-4B23-9E9D-0DD3AA559127}" type="pres">
      <dgm:prSet presAssocID="{CE60B8E3-87E8-40CA-B62E-A189C9BD67BF}" presName="rootText" presStyleLbl="node2" presStyleIdx="1" presStyleCnt="3">
        <dgm:presLayoutVars>
          <dgm:chPref val="3"/>
        </dgm:presLayoutVars>
      </dgm:prSet>
      <dgm:spPr/>
      <dgm:t>
        <a:bodyPr/>
        <a:lstStyle/>
        <a:p>
          <a:endParaRPr lang="en-ZA"/>
        </a:p>
      </dgm:t>
    </dgm:pt>
    <dgm:pt modelId="{898FD31D-11E0-4DF3-BC0D-173EB4970E91}" type="pres">
      <dgm:prSet presAssocID="{CE60B8E3-87E8-40CA-B62E-A189C9BD67BF}" presName="rootConnector" presStyleLbl="node2" presStyleIdx="1" presStyleCnt="3"/>
      <dgm:spPr/>
      <dgm:t>
        <a:bodyPr/>
        <a:lstStyle/>
        <a:p>
          <a:endParaRPr lang="en-ZA"/>
        </a:p>
      </dgm:t>
    </dgm:pt>
    <dgm:pt modelId="{C61381E2-12DC-41AC-A801-0206CD40C83C}" type="pres">
      <dgm:prSet presAssocID="{CE60B8E3-87E8-40CA-B62E-A189C9BD67BF}" presName="hierChild4" presStyleCnt="0"/>
      <dgm:spPr/>
    </dgm:pt>
    <dgm:pt modelId="{871F17E2-21E7-4018-8893-D8733704B3F5}" type="pres">
      <dgm:prSet presAssocID="{CE60B8E3-87E8-40CA-B62E-A189C9BD67BF}" presName="hierChild5" presStyleCnt="0"/>
      <dgm:spPr/>
    </dgm:pt>
    <dgm:pt modelId="{F41D6EEA-3C38-42CE-9599-243E5ADCA817}" type="pres">
      <dgm:prSet presAssocID="{61F6A1BF-26F3-4364-AEDD-218781DAF39E}" presName="Name37" presStyleLbl="parChTrans1D2" presStyleIdx="2" presStyleCnt="4"/>
      <dgm:spPr/>
      <dgm:t>
        <a:bodyPr/>
        <a:lstStyle/>
        <a:p>
          <a:endParaRPr lang="en-ZA"/>
        </a:p>
      </dgm:t>
    </dgm:pt>
    <dgm:pt modelId="{D4AD9F09-51FB-4C46-8848-38517188FD5E}" type="pres">
      <dgm:prSet presAssocID="{74576337-A3C2-45D4-9530-9C5C322D37DC}" presName="hierRoot2" presStyleCnt="0">
        <dgm:presLayoutVars>
          <dgm:hierBranch val="init"/>
        </dgm:presLayoutVars>
      </dgm:prSet>
      <dgm:spPr/>
    </dgm:pt>
    <dgm:pt modelId="{72F1BE64-FC75-4391-A637-BDB095859B8B}" type="pres">
      <dgm:prSet presAssocID="{74576337-A3C2-45D4-9530-9C5C322D37DC}" presName="rootComposite" presStyleCnt="0"/>
      <dgm:spPr/>
    </dgm:pt>
    <dgm:pt modelId="{25C1DC6D-685E-403C-B51C-E6920DFD4B54}" type="pres">
      <dgm:prSet presAssocID="{74576337-A3C2-45D4-9530-9C5C322D37DC}" presName="rootText" presStyleLbl="node2" presStyleIdx="2" presStyleCnt="3">
        <dgm:presLayoutVars>
          <dgm:chPref val="3"/>
        </dgm:presLayoutVars>
      </dgm:prSet>
      <dgm:spPr/>
      <dgm:t>
        <a:bodyPr/>
        <a:lstStyle/>
        <a:p>
          <a:endParaRPr lang="en-ZA"/>
        </a:p>
      </dgm:t>
    </dgm:pt>
    <dgm:pt modelId="{8C47EF6C-7E50-4764-B92B-F4D759430958}" type="pres">
      <dgm:prSet presAssocID="{74576337-A3C2-45D4-9530-9C5C322D37DC}" presName="rootConnector" presStyleLbl="node2" presStyleIdx="2" presStyleCnt="3"/>
      <dgm:spPr/>
      <dgm:t>
        <a:bodyPr/>
        <a:lstStyle/>
        <a:p>
          <a:endParaRPr lang="en-ZA"/>
        </a:p>
      </dgm:t>
    </dgm:pt>
    <dgm:pt modelId="{AFF40866-5481-49C2-82AA-9BD8859D4C96}" type="pres">
      <dgm:prSet presAssocID="{74576337-A3C2-45D4-9530-9C5C322D37DC}" presName="hierChild4" presStyleCnt="0"/>
      <dgm:spPr/>
    </dgm:pt>
    <dgm:pt modelId="{36C734DC-C60A-4B16-B796-F3ECCCC6A339}" type="pres">
      <dgm:prSet presAssocID="{74576337-A3C2-45D4-9530-9C5C322D37DC}" presName="hierChild5" presStyleCnt="0"/>
      <dgm:spPr/>
    </dgm:pt>
    <dgm:pt modelId="{FC94FE47-E7A6-4D89-BD69-84DF65B38FF7}" type="pres">
      <dgm:prSet presAssocID="{65A0B49B-5119-4571-A4B9-6875385C734C}" presName="hierChild3" presStyleCnt="0"/>
      <dgm:spPr/>
    </dgm:pt>
    <dgm:pt modelId="{6BA44358-038F-410D-8856-E0BAB8191777}" type="pres">
      <dgm:prSet presAssocID="{CB0F70F6-39F1-46A5-9B6E-9C85AF857F22}" presName="Name111" presStyleLbl="parChTrans1D2" presStyleIdx="3" presStyleCnt="4"/>
      <dgm:spPr/>
      <dgm:t>
        <a:bodyPr/>
        <a:lstStyle/>
        <a:p>
          <a:endParaRPr lang="en-ZA"/>
        </a:p>
      </dgm:t>
    </dgm:pt>
    <dgm:pt modelId="{04511881-0B77-4EAB-B8B6-774D04C4D62F}" type="pres">
      <dgm:prSet presAssocID="{4FCE4682-1C61-4A4B-90B5-7B7AB2771887}" presName="hierRoot3" presStyleCnt="0">
        <dgm:presLayoutVars>
          <dgm:hierBranch val="init"/>
        </dgm:presLayoutVars>
      </dgm:prSet>
      <dgm:spPr/>
    </dgm:pt>
    <dgm:pt modelId="{D7F67179-8791-40F3-97C9-6561882D9CBB}" type="pres">
      <dgm:prSet presAssocID="{4FCE4682-1C61-4A4B-90B5-7B7AB2771887}" presName="rootComposite3" presStyleCnt="0"/>
      <dgm:spPr/>
    </dgm:pt>
    <dgm:pt modelId="{06FB368A-BAB9-4EB0-9D67-880749B2C3A7}" type="pres">
      <dgm:prSet presAssocID="{4FCE4682-1C61-4A4B-90B5-7B7AB2771887}" presName="rootText3" presStyleLbl="asst1" presStyleIdx="0" presStyleCnt="1">
        <dgm:presLayoutVars>
          <dgm:chPref val="3"/>
        </dgm:presLayoutVars>
      </dgm:prSet>
      <dgm:spPr/>
      <dgm:t>
        <a:bodyPr/>
        <a:lstStyle/>
        <a:p>
          <a:endParaRPr lang="en-ZA"/>
        </a:p>
      </dgm:t>
    </dgm:pt>
    <dgm:pt modelId="{3F1BCCF5-BD4B-4975-A151-E611BDDEA062}" type="pres">
      <dgm:prSet presAssocID="{4FCE4682-1C61-4A4B-90B5-7B7AB2771887}" presName="rootConnector3" presStyleLbl="asst1" presStyleIdx="0" presStyleCnt="1"/>
      <dgm:spPr/>
      <dgm:t>
        <a:bodyPr/>
        <a:lstStyle/>
        <a:p>
          <a:endParaRPr lang="en-ZA"/>
        </a:p>
      </dgm:t>
    </dgm:pt>
    <dgm:pt modelId="{616329DA-9004-4546-8A94-B15C822EAA92}" type="pres">
      <dgm:prSet presAssocID="{4FCE4682-1C61-4A4B-90B5-7B7AB2771887}" presName="hierChild6" presStyleCnt="0"/>
      <dgm:spPr/>
    </dgm:pt>
    <dgm:pt modelId="{9CD520F0-1AC6-42D8-8578-AD39D12463F9}" type="pres">
      <dgm:prSet presAssocID="{4FCE4682-1C61-4A4B-90B5-7B7AB2771887}" presName="hierChild7" presStyleCnt="0"/>
      <dgm:spPr/>
    </dgm:pt>
  </dgm:ptLst>
  <dgm:cxnLst>
    <dgm:cxn modelId="{2CC70032-4C7F-4DAA-A85A-F7284F01B12A}" type="presOf" srcId="{74576337-A3C2-45D4-9530-9C5C322D37DC}" destId="{25C1DC6D-685E-403C-B51C-E6920DFD4B54}" srcOrd="0" destOrd="0" presId="urn:microsoft.com/office/officeart/2005/8/layout/orgChart1"/>
    <dgm:cxn modelId="{065E53D2-83D2-4398-9C18-48FC48A52B56}" type="presOf" srcId="{4FCE4682-1C61-4A4B-90B5-7B7AB2771887}" destId="{06FB368A-BAB9-4EB0-9D67-880749B2C3A7}" srcOrd="0" destOrd="0" presId="urn:microsoft.com/office/officeart/2005/8/layout/orgChart1"/>
    <dgm:cxn modelId="{1209DA46-4029-451E-81B0-F07A55F4316A}" type="presOf" srcId="{65A0B49B-5119-4571-A4B9-6875385C734C}" destId="{5F8B2ACB-C4CF-4A67-82E1-05EB7908509F}" srcOrd="0" destOrd="0" presId="urn:microsoft.com/office/officeart/2005/8/layout/orgChart1"/>
    <dgm:cxn modelId="{8983F824-1C96-499C-8F5F-2B69D0C4951F}" type="presOf" srcId="{65A0B49B-5119-4571-A4B9-6875385C734C}" destId="{24B3F901-E808-4EB7-8366-E2E5CA65791B}" srcOrd="1" destOrd="0" presId="urn:microsoft.com/office/officeart/2005/8/layout/orgChart1"/>
    <dgm:cxn modelId="{54DAE1DE-F4B1-41BC-9544-98ED78E5642D}" type="presOf" srcId="{CE60B8E3-87E8-40CA-B62E-A189C9BD67BF}" destId="{898FD31D-11E0-4DF3-BC0D-173EB4970E91}" srcOrd="1" destOrd="0" presId="urn:microsoft.com/office/officeart/2005/8/layout/orgChart1"/>
    <dgm:cxn modelId="{4DA83599-1C99-41A2-AB3B-A7955C1D5C8C}" type="presOf" srcId="{61F6A1BF-26F3-4364-AEDD-218781DAF39E}" destId="{F41D6EEA-3C38-42CE-9599-243E5ADCA817}" srcOrd="0" destOrd="0" presId="urn:microsoft.com/office/officeart/2005/8/layout/orgChart1"/>
    <dgm:cxn modelId="{64B321D8-FBF4-4DCE-9272-A1BD55B5D083}" type="presOf" srcId="{8AADEF60-BC78-4000-A8FE-B21618681DD3}" destId="{8EAF7F62-052E-4299-821C-F242BE235731}" srcOrd="0" destOrd="0" presId="urn:microsoft.com/office/officeart/2005/8/layout/orgChart1"/>
    <dgm:cxn modelId="{D26ED00E-6F42-4852-A417-62C555BAD5EC}" srcId="{65A0B49B-5119-4571-A4B9-6875385C734C}" destId="{CE60B8E3-87E8-40CA-B62E-A189C9BD67BF}" srcOrd="2" destOrd="0" parTransId="{D0FCF429-6298-457A-AD27-0A8585B7DB4F}" sibTransId="{CAD1C0D6-A93D-440A-A580-0E0596358917}"/>
    <dgm:cxn modelId="{790E7A04-B529-435F-A2E7-D15DC7D49EB8}" srcId="{65A0B49B-5119-4571-A4B9-6875385C734C}" destId="{4FCE4682-1C61-4A4B-90B5-7B7AB2771887}" srcOrd="0" destOrd="0" parTransId="{CB0F70F6-39F1-46A5-9B6E-9C85AF857F22}" sibTransId="{A83046DE-14A4-4317-8931-45EE2D03CC5C}"/>
    <dgm:cxn modelId="{51A269CE-B3D0-49CA-A17C-1A868DB9058C}" type="presOf" srcId="{CE60B8E3-87E8-40CA-B62E-A189C9BD67BF}" destId="{8CA2AFD5-3F00-4B23-9E9D-0DD3AA559127}" srcOrd="0" destOrd="0" presId="urn:microsoft.com/office/officeart/2005/8/layout/orgChart1"/>
    <dgm:cxn modelId="{98560CB3-986D-4357-91F6-D5FB217AF59E}" type="presOf" srcId="{4FCE4682-1C61-4A4B-90B5-7B7AB2771887}" destId="{3F1BCCF5-BD4B-4975-A151-E611BDDEA062}" srcOrd="1" destOrd="0" presId="urn:microsoft.com/office/officeart/2005/8/layout/orgChart1"/>
    <dgm:cxn modelId="{6766B37F-8966-4E66-A0C1-B00916825ABE}" srcId="{65A0B49B-5119-4571-A4B9-6875385C734C}" destId="{74576337-A3C2-45D4-9530-9C5C322D37DC}" srcOrd="3" destOrd="0" parTransId="{61F6A1BF-26F3-4364-AEDD-218781DAF39E}" sibTransId="{DA92A8F4-8ADF-4877-B367-098C5939A378}"/>
    <dgm:cxn modelId="{C2F30A00-38D8-4FE9-A41E-227FD22EE7D8}" type="presOf" srcId="{E3447F4A-21D5-42C3-91D1-75C4983D3E77}" destId="{893C1CAF-D340-4BEE-AB8F-06F3C1AC38E2}" srcOrd="0" destOrd="0" presId="urn:microsoft.com/office/officeart/2005/8/layout/orgChart1"/>
    <dgm:cxn modelId="{55EE38F1-5C98-4A8D-B290-D806F5A5C1AD}" type="presOf" srcId="{DE11235C-0A91-4331-BD86-A28871F634CA}" destId="{C5CD1BEA-F395-4793-A41F-2DB7D8107E07}" srcOrd="0" destOrd="0" presId="urn:microsoft.com/office/officeart/2005/8/layout/orgChart1"/>
    <dgm:cxn modelId="{65701FC7-FB0F-40A6-94DA-F74A0DE4F12C}" srcId="{8AADEF60-BC78-4000-A8FE-B21618681DD3}" destId="{65A0B49B-5119-4571-A4B9-6875385C734C}" srcOrd="0" destOrd="0" parTransId="{D3C64FB7-2390-44D5-91F6-479A4D6A7492}" sibTransId="{C3299737-ADAF-4430-9394-F07608C10F43}"/>
    <dgm:cxn modelId="{91503B5A-3B4E-480B-9760-72B153BE8093}" type="presOf" srcId="{CB0F70F6-39F1-46A5-9B6E-9C85AF857F22}" destId="{6BA44358-038F-410D-8856-E0BAB8191777}" srcOrd="0" destOrd="0" presId="urn:microsoft.com/office/officeart/2005/8/layout/orgChart1"/>
    <dgm:cxn modelId="{567EEC1A-ECB1-42D5-A620-980D3CB66C56}" type="presOf" srcId="{E3447F4A-21D5-42C3-91D1-75C4983D3E77}" destId="{A0702B85-75C0-4D37-86DC-FC391EFF498C}" srcOrd="1" destOrd="0" presId="urn:microsoft.com/office/officeart/2005/8/layout/orgChart1"/>
    <dgm:cxn modelId="{789A3323-C127-4224-8FB8-3B8E7C536426}" type="presOf" srcId="{D0FCF429-6298-457A-AD27-0A8585B7DB4F}" destId="{057ECA00-6C7D-4DC7-A650-047ACC7BD05F}" srcOrd="0" destOrd="0" presId="urn:microsoft.com/office/officeart/2005/8/layout/orgChart1"/>
    <dgm:cxn modelId="{78AAB54D-6BD1-4864-87A8-4650D8FD4DE8}" srcId="{65A0B49B-5119-4571-A4B9-6875385C734C}" destId="{E3447F4A-21D5-42C3-91D1-75C4983D3E77}" srcOrd="1" destOrd="0" parTransId="{DE11235C-0A91-4331-BD86-A28871F634CA}" sibTransId="{616BC5C1-F7B5-4705-BAA0-60670C19B681}"/>
    <dgm:cxn modelId="{DD3D088E-6873-4CD0-AE7D-70A4CB09E22A}" type="presOf" srcId="{74576337-A3C2-45D4-9530-9C5C322D37DC}" destId="{8C47EF6C-7E50-4764-B92B-F4D759430958}" srcOrd="1" destOrd="0" presId="urn:microsoft.com/office/officeart/2005/8/layout/orgChart1"/>
    <dgm:cxn modelId="{077DF8A5-BA94-4C23-AD56-179A0AA86504}" type="presParOf" srcId="{8EAF7F62-052E-4299-821C-F242BE235731}" destId="{09BA23CE-1F7B-4BCF-B49A-34748F349E76}" srcOrd="0" destOrd="0" presId="urn:microsoft.com/office/officeart/2005/8/layout/orgChart1"/>
    <dgm:cxn modelId="{2CED0091-E9AD-4B0B-8EDE-68F9283265BE}" type="presParOf" srcId="{09BA23CE-1F7B-4BCF-B49A-34748F349E76}" destId="{9DB0B497-22BA-4DD4-95BF-3EC78951229D}" srcOrd="0" destOrd="0" presId="urn:microsoft.com/office/officeart/2005/8/layout/orgChart1"/>
    <dgm:cxn modelId="{55C13718-5F41-40E7-8847-993F89A65ED4}" type="presParOf" srcId="{9DB0B497-22BA-4DD4-95BF-3EC78951229D}" destId="{5F8B2ACB-C4CF-4A67-82E1-05EB7908509F}" srcOrd="0" destOrd="0" presId="urn:microsoft.com/office/officeart/2005/8/layout/orgChart1"/>
    <dgm:cxn modelId="{4C67E3BE-0032-4194-99D2-6CDDB0B5B339}" type="presParOf" srcId="{9DB0B497-22BA-4DD4-95BF-3EC78951229D}" destId="{24B3F901-E808-4EB7-8366-E2E5CA65791B}" srcOrd="1" destOrd="0" presId="urn:microsoft.com/office/officeart/2005/8/layout/orgChart1"/>
    <dgm:cxn modelId="{81FB8DCF-06B9-429C-BA2C-DE90F3ECCA81}" type="presParOf" srcId="{09BA23CE-1F7B-4BCF-B49A-34748F349E76}" destId="{CA7BA24E-66DE-4865-B68B-159559EDEE44}" srcOrd="1" destOrd="0" presId="urn:microsoft.com/office/officeart/2005/8/layout/orgChart1"/>
    <dgm:cxn modelId="{741E2F9A-68E2-4558-9FA9-794FC1629879}" type="presParOf" srcId="{CA7BA24E-66DE-4865-B68B-159559EDEE44}" destId="{C5CD1BEA-F395-4793-A41F-2DB7D8107E07}" srcOrd="0" destOrd="0" presId="urn:microsoft.com/office/officeart/2005/8/layout/orgChart1"/>
    <dgm:cxn modelId="{B7758089-39F1-4033-971C-154E87878FF9}" type="presParOf" srcId="{CA7BA24E-66DE-4865-B68B-159559EDEE44}" destId="{9866AA8D-E26F-42CB-92C9-460C1E8C8A4A}" srcOrd="1" destOrd="0" presId="urn:microsoft.com/office/officeart/2005/8/layout/orgChart1"/>
    <dgm:cxn modelId="{816A9213-7236-408D-AF65-98F3646F6C6C}" type="presParOf" srcId="{9866AA8D-E26F-42CB-92C9-460C1E8C8A4A}" destId="{421B77A4-D5A7-4748-98DF-C76816ECC682}" srcOrd="0" destOrd="0" presId="urn:microsoft.com/office/officeart/2005/8/layout/orgChart1"/>
    <dgm:cxn modelId="{3C94BECB-431A-4D49-9DC2-8149EEA334B7}" type="presParOf" srcId="{421B77A4-D5A7-4748-98DF-C76816ECC682}" destId="{893C1CAF-D340-4BEE-AB8F-06F3C1AC38E2}" srcOrd="0" destOrd="0" presId="urn:microsoft.com/office/officeart/2005/8/layout/orgChart1"/>
    <dgm:cxn modelId="{D40B0121-D369-46C7-865D-531A1FEAD113}" type="presParOf" srcId="{421B77A4-D5A7-4748-98DF-C76816ECC682}" destId="{A0702B85-75C0-4D37-86DC-FC391EFF498C}" srcOrd="1" destOrd="0" presId="urn:microsoft.com/office/officeart/2005/8/layout/orgChart1"/>
    <dgm:cxn modelId="{2D3E5CC2-EA69-405C-9131-53EB1722258C}" type="presParOf" srcId="{9866AA8D-E26F-42CB-92C9-460C1E8C8A4A}" destId="{1E273C4A-BE1F-4F60-A3BA-D636DA5B0BF9}" srcOrd="1" destOrd="0" presId="urn:microsoft.com/office/officeart/2005/8/layout/orgChart1"/>
    <dgm:cxn modelId="{82E2C5D8-196A-456D-A50B-E98BD45CE105}" type="presParOf" srcId="{9866AA8D-E26F-42CB-92C9-460C1E8C8A4A}" destId="{0B274F95-FF28-4DFD-8BE9-784650EA6EAB}" srcOrd="2" destOrd="0" presId="urn:microsoft.com/office/officeart/2005/8/layout/orgChart1"/>
    <dgm:cxn modelId="{72EE5B49-9F9E-46FA-AE5A-E7DE9AFBD2EE}" type="presParOf" srcId="{CA7BA24E-66DE-4865-B68B-159559EDEE44}" destId="{057ECA00-6C7D-4DC7-A650-047ACC7BD05F}" srcOrd="2" destOrd="0" presId="urn:microsoft.com/office/officeart/2005/8/layout/orgChart1"/>
    <dgm:cxn modelId="{CC6FADCD-CA84-4B90-985E-108159D2EDA9}" type="presParOf" srcId="{CA7BA24E-66DE-4865-B68B-159559EDEE44}" destId="{75A12EAB-66FF-47C8-8C9C-C7F21AD1A14E}" srcOrd="3" destOrd="0" presId="urn:microsoft.com/office/officeart/2005/8/layout/orgChart1"/>
    <dgm:cxn modelId="{AD25E9C5-C7A5-435F-AE9F-F1202E06D356}" type="presParOf" srcId="{75A12EAB-66FF-47C8-8C9C-C7F21AD1A14E}" destId="{A26E6C63-C4D8-4D14-8F2B-E1B04332D023}" srcOrd="0" destOrd="0" presId="urn:microsoft.com/office/officeart/2005/8/layout/orgChart1"/>
    <dgm:cxn modelId="{41EC9980-6845-45CD-8516-8F69041F9131}" type="presParOf" srcId="{A26E6C63-C4D8-4D14-8F2B-E1B04332D023}" destId="{8CA2AFD5-3F00-4B23-9E9D-0DD3AA559127}" srcOrd="0" destOrd="0" presId="urn:microsoft.com/office/officeart/2005/8/layout/orgChart1"/>
    <dgm:cxn modelId="{64A6C14A-CF58-47E7-B36D-CA0D1059F554}" type="presParOf" srcId="{A26E6C63-C4D8-4D14-8F2B-E1B04332D023}" destId="{898FD31D-11E0-4DF3-BC0D-173EB4970E91}" srcOrd="1" destOrd="0" presId="urn:microsoft.com/office/officeart/2005/8/layout/orgChart1"/>
    <dgm:cxn modelId="{1749773B-8F01-48DD-99CE-906E113CEA8E}" type="presParOf" srcId="{75A12EAB-66FF-47C8-8C9C-C7F21AD1A14E}" destId="{C61381E2-12DC-41AC-A801-0206CD40C83C}" srcOrd="1" destOrd="0" presId="urn:microsoft.com/office/officeart/2005/8/layout/orgChart1"/>
    <dgm:cxn modelId="{8DFFC46C-1CEA-4B15-8C09-2E080694AD54}" type="presParOf" srcId="{75A12EAB-66FF-47C8-8C9C-C7F21AD1A14E}" destId="{871F17E2-21E7-4018-8893-D8733704B3F5}" srcOrd="2" destOrd="0" presId="urn:microsoft.com/office/officeart/2005/8/layout/orgChart1"/>
    <dgm:cxn modelId="{D21573C3-5613-4AE1-9E54-267CBAD9604F}" type="presParOf" srcId="{CA7BA24E-66DE-4865-B68B-159559EDEE44}" destId="{F41D6EEA-3C38-42CE-9599-243E5ADCA817}" srcOrd="4" destOrd="0" presId="urn:microsoft.com/office/officeart/2005/8/layout/orgChart1"/>
    <dgm:cxn modelId="{2929CB0E-9B7B-40F4-BAC6-7DBB5D23F837}" type="presParOf" srcId="{CA7BA24E-66DE-4865-B68B-159559EDEE44}" destId="{D4AD9F09-51FB-4C46-8848-38517188FD5E}" srcOrd="5" destOrd="0" presId="urn:microsoft.com/office/officeart/2005/8/layout/orgChart1"/>
    <dgm:cxn modelId="{7A1056B5-3F9A-4EA4-B61E-511B133A12E1}" type="presParOf" srcId="{D4AD9F09-51FB-4C46-8848-38517188FD5E}" destId="{72F1BE64-FC75-4391-A637-BDB095859B8B}" srcOrd="0" destOrd="0" presId="urn:microsoft.com/office/officeart/2005/8/layout/orgChart1"/>
    <dgm:cxn modelId="{11FAFFCB-4D61-4301-9839-21C766A893B2}" type="presParOf" srcId="{72F1BE64-FC75-4391-A637-BDB095859B8B}" destId="{25C1DC6D-685E-403C-B51C-E6920DFD4B54}" srcOrd="0" destOrd="0" presId="urn:microsoft.com/office/officeart/2005/8/layout/orgChart1"/>
    <dgm:cxn modelId="{600124E3-547C-4C0B-819B-EC6C90E31954}" type="presParOf" srcId="{72F1BE64-FC75-4391-A637-BDB095859B8B}" destId="{8C47EF6C-7E50-4764-B92B-F4D759430958}" srcOrd="1" destOrd="0" presId="urn:microsoft.com/office/officeart/2005/8/layout/orgChart1"/>
    <dgm:cxn modelId="{8C8F6FA4-B815-4EE1-8A56-6CCB0D990B0F}" type="presParOf" srcId="{D4AD9F09-51FB-4C46-8848-38517188FD5E}" destId="{AFF40866-5481-49C2-82AA-9BD8859D4C96}" srcOrd="1" destOrd="0" presId="urn:microsoft.com/office/officeart/2005/8/layout/orgChart1"/>
    <dgm:cxn modelId="{235502C8-99F6-41BE-B2C5-929677CE1FFF}" type="presParOf" srcId="{D4AD9F09-51FB-4C46-8848-38517188FD5E}" destId="{36C734DC-C60A-4B16-B796-F3ECCCC6A339}" srcOrd="2" destOrd="0" presId="urn:microsoft.com/office/officeart/2005/8/layout/orgChart1"/>
    <dgm:cxn modelId="{FAA23E6A-7D2A-49BA-BB93-DF7218E2DB6B}" type="presParOf" srcId="{09BA23CE-1F7B-4BCF-B49A-34748F349E76}" destId="{FC94FE47-E7A6-4D89-BD69-84DF65B38FF7}" srcOrd="2" destOrd="0" presId="urn:microsoft.com/office/officeart/2005/8/layout/orgChart1"/>
    <dgm:cxn modelId="{698D2E29-9A59-4AAC-B2AD-E5A59D46B4BD}" type="presParOf" srcId="{FC94FE47-E7A6-4D89-BD69-84DF65B38FF7}" destId="{6BA44358-038F-410D-8856-E0BAB8191777}" srcOrd="0" destOrd="0" presId="urn:microsoft.com/office/officeart/2005/8/layout/orgChart1"/>
    <dgm:cxn modelId="{EA14BDF3-D9F6-4870-B2D1-20A9F8337CF2}" type="presParOf" srcId="{FC94FE47-E7A6-4D89-BD69-84DF65B38FF7}" destId="{04511881-0B77-4EAB-B8B6-774D04C4D62F}" srcOrd="1" destOrd="0" presId="urn:microsoft.com/office/officeart/2005/8/layout/orgChart1"/>
    <dgm:cxn modelId="{6EEF8CAF-E3BD-4415-8BF3-FC831EA0ED35}" type="presParOf" srcId="{04511881-0B77-4EAB-B8B6-774D04C4D62F}" destId="{D7F67179-8791-40F3-97C9-6561882D9CBB}" srcOrd="0" destOrd="0" presId="urn:microsoft.com/office/officeart/2005/8/layout/orgChart1"/>
    <dgm:cxn modelId="{A863E602-EDAB-4B7E-B18D-5145C4AE7FB6}" type="presParOf" srcId="{D7F67179-8791-40F3-97C9-6561882D9CBB}" destId="{06FB368A-BAB9-4EB0-9D67-880749B2C3A7}" srcOrd="0" destOrd="0" presId="urn:microsoft.com/office/officeart/2005/8/layout/orgChart1"/>
    <dgm:cxn modelId="{1EF0068B-95E4-4E22-B45B-5AFA80B15A6B}" type="presParOf" srcId="{D7F67179-8791-40F3-97C9-6561882D9CBB}" destId="{3F1BCCF5-BD4B-4975-A151-E611BDDEA062}" srcOrd="1" destOrd="0" presId="urn:microsoft.com/office/officeart/2005/8/layout/orgChart1"/>
    <dgm:cxn modelId="{0D0ED6AD-E177-4C5B-8667-8258581C8635}" type="presParOf" srcId="{04511881-0B77-4EAB-B8B6-774D04C4D62F}" destId="{616329DA-9004-4546-8A94-B15C822EAA92}" srcOrd="1" destOrd="0" presId="urn:microsoft.com/office/officeart/2005/8/layout/orgChart1"/>
    <dgm:cxn modelId="{E3BE1EEB-1E49-4751-BEBA-7D0DE5B7C664}" type="presParOf" srcId="{04511881-0B77-4EAB-B8B6-774D04C4D62F}" destId="{9CD520F0-1AC6-42D8-8578-AD39D12463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6DE8B1-4D1D-4747-B46E-6F2DC75CBDBE}" type="doc">
      <dgm:prSet loTypeId="urn:microsoft.com/office/officeart/2005/8/layout/gear1" loCatId="relationship" qsTypeId="urn:microsoft.com/office/officeart/2005/8/quickstyle/simple1" qsCatId="simple" csTypeId="urn:microsoft.com/office/officeart/2005/8/colors/colorful1" csCatId="colorful" phldr="1"/>
      <dgm:spPr/>
    </dgm:pt>
    <dgm:pt modelId="{E16645AC-1DFE-4802-81CC-EC7DA422DD22}">
      <dgm:prSet phldrT="[Text]" custT="1"/>
      <dgm:spPr>
        <a:solidFill>
          <a:srgbClr val="00B050"/>
        </a:solidFill>
      </dgm:spPr>
      <dgm:t>
        <a:bodyPr/>
        <a:lstStyle/>
        <a:p>
          <a:r>
            <a:rPr lang="en-ZA" sz="2000" b="1" dirty="0" smtClean="0">
              <a:latin typeface="Arial" panose="020B0604020202020204" pitchFamily="34" charset="0"/>
              <a:cs typeface="Arial" panose="020B0604020202020204" pitchFamily="34" charset="0"/>
            </a:rPr>
            <a:t>Safeguards</a:t>
          </a:r>
          <a:endParaRPr lang="en-ZA" sz="2000" b="1" dirty="0">
            <a:latin typeface="Arial" panose="020B0604020202020204" pitchFamily="34" charset="0"/>
            <a:cs typeface="Arial" panose="020B0604020202020204" pitchFamily="34" charset="0"/>
          </a:endParaRPr>
        </a:p>
      </dgm:t>
    </dgm:pt>
    <dgm:pt modelId="{BD5FE4F5-1FE4-489D-953A-EADEF37A713B}" type="parTrans" cxnId="{551E78BD-3693-4628-AAF2-F87686EA8002}">
      <dgm:prSet/>
      <dgm:spPr/>
      <dgm:t>
        <a:bodyPr/>
        <a:lstStyle/>
        <a:p>
          <a:endParaRPr lang="en-ZA"/>
        </a:p>
      </dgm:t>
    </dgm:pt>
    <dgm:pt modelId="{578E40F4-CE5E-41F5-AE4E-2CE104D0DA1F}" type="sibTrans" cxnId="{551E78BD-3693-4628-AAF2-F87686EA8002}">
      <dgm:prSet/>
      <dgm:spPr>
        <a:solidFill>
          <a:srgbClr val="008000"/>
        </a:solidFill>
      </dgm:spPr>
      <dgm:t>
        <a:bodyPr/>
        <a:lstStyle/>
        <a:p>
          <a:endParaRPr lang="en-ZA"/>
        </a:p>
      </dgm:t>
    </dgm:pt>
    <dgm:pt modelId="{1F39AF58-C7A5-4BD2-9178-C35AF6F8E827}">
      <dgm:prSet phldrT="[Text]" custT="1"/>
      <dgm:spPr>
        <a:solidFill>
          <a:srgbClr val="C00000"/>
        </a:solidFill>
      </dgm:spPr>
      <dgm:t>
        <a:bodyPr/>
        <a:lstStyle/>
        <a:p>
          <a:r>
            <a:rPr lang="en-ZA" sz="1600" b="1" baseline="0" dirty="0" smtClean="0"/>
            <a:t>Threats to Compliance</a:t>
          </a:r>
          <a:endParaRPr lang="en-ZA" sz="1600" b="1" baseline="0" dirty="0"/>
        </a:p>
      </dgm:t>
    </dgm:pt>
    <dgm:pt modelId="{F780CE2F-B19B-4C70-893D-837BF59B3127}" type="parTrans" cxnId="{9DF2EAF6-3968-4F1D-B4F0-9D1F8575BA84}">
      <dgm:prSet/>
      <dgm:spPr/>
      <dgm:t>
        <a:bodyPr/>
        <a:lstStyle/>
        <a:p>
          <a:endParaRPr lang="en-ZA"/>
        </a:p>
      </dgm:t>
    </dgm:pt>
    <dgm:pt modelId="{53D30E3E-9897-428C-A5EA-108A4A859ECD}" type="sibTrans" cxnId="{9DF2EAF6-3968-4F1D-B4F0-9D1F8575BA84}">
      <dgm:prSet/>
      <dgm:spPr>
        <a:solidFill>
          <a:srgbClr val="C00000"/>
        </a:solidFill>
      </dgm:spPr>
      <dgm:t>
        <a:bodyPr/>
        <a:lstStyle/>
        <a:p>
          <a:endParaRPr lang="en-ZA"/>
        </a:p>
      </dgm:t>
    </dgm:pt>
    <dgm:pt modelId="{2DE847B0-C780-47BF-8C1D-041F995D1416}">
      <dgm:prSet phldrT="[Text]" custT="1"/>
      <dgm:spPr/>
      <dgm:t>
        <a:bodyPr/>
        <a:lstStyle/>
        <a:p>
          <a:r>
            <a:rPr lang="en-ZA" sz="1600" b="1" dirty="0" smtClean="0"/>
            <a:t>5 Fundamental Principles</a:t>
          </a:r>
          <a:endParaRPr lang="en-ZA" sz="1600" b="1" dirty="0"/>
        </a:p>
      </dgm:t>
    </dgm:pt>
    <dgm:pt modelId="{A88F5E89-73D3-4C96-B369-D0B4A2B84A72}" type="parTrans" cxnId="{1B820EBE-D837-49BD-9D8A-BC5966EF7BA2}">
      <dgm:prSet/>
      <dgm:spPr/>
      <dgm:t>
        <a:bodyPr/>
        <a:lstStyle/>
        <a:p>
          <a:endParaRPr lang="en-ZA"/>
        </a:p>
      </dgm:t>
    </dgm:pt>
    <dgm:pt modelId="{3FEEFA87-8EB7-4185-9FDB-BEE705A8BB36}" type="sibTrans" cxnId="{1B820EBE-D837-49BD-9D8A-BC5966EF7BA2}">
      <dgm:prSet/>
      <dgm:spPr/>
      <dgm:t>
        <a:bodyPr/>
        <a:lstStyle/>
        <a:p>
          <a:endParaRPr lang="en-ZA"/>
        </a:p>
      </dgm:t>
    </dgm:pt>
    <dgm:pt modelId="{BBC2C6AA-AAD0-4AD4-8A37-A938AAB96C3E}" type="pres">
      <dgm:prSet presAssocID="{1C6DE8B1-4D1D-4747-B46E-6F2DC75CBDBE}" presName="composite" presStyleCnt="0">
        <dgm:presLayoutVars>
          <dgm:chMax val="3"/>
          <dgm:animLvl val="lvl"/>
          <dgm:resizeHandles val="exact"/>
        </dgm:presLayoutVars>
      </dgm:prSet>
      <dgm:spPr/>
    </dgm:pt>
    <dgm:pt modelId="{91EEB817-EC52-432E-A934-FE2016852029}" type="pres">
      <dgm:prSet presAssocID="{E16645AC-1DFE-4802-81CC-EC7DA422DD22}" presName="gear1" presStyleLbl="node1" presStyleIdx="0" presStyleCnt="3">
        <dgm:presLayoutVars>
          <dgm:chMax val="1"/>
          <dgm:bulletEnabled val="1"/>
        </dgm:presLayoutVars>
      </dgm:prSet>
      <dgm:spPr/>
      <dgm:t>
        <a:bodyPr/>
        <a:lstStyle/>
        <a:p>
          <a:endParaRPr lang="en-ZA"/>
        </a:p>
      </dgm:t>
    </dgm:pt>
    <dgm:pt modelId="{1EA2681B-20C0-41CA-863F-3ACB66CBBC35}" type="pres">
      <dgm:prSet presAssocID="{E16645AC-1DFE-4802-81CC-EC7DA422DD22}" presName="gear1srcNode" presStyleLbl="node1" presStyleIdx="0" presStyleCnt="3"/>
      <dgm:spPr/>
      <dgm:t>
        <a:bodyPr/>
        <a:lstStyle/>
        <a:p>
          <a:endParaRPr lang="en-ZA"/>
        </a:p>
      </dgm:t>
    </dgm:pt>
    <dgm:pt modelId="{C450766F-B6B6-463B-B95D-1C46ADE07DB4}" type="pres">
      <dgm:prSet presAssocID="{E16645AC-1DFE-4802-81CC-EC7DA422DD22}" presName="gear1dstNode" presStyleLbl="node1" presStyleIdx="0" presStyleCnt="3"/>
      <dgm:spPr/>
      <dgm:t>
        <a:bodyPr/>
        <a:lstStyle/>
        <a:p>
          <a:endParaRPr lang="en-ZA"/>
        </a:p>
      </dgm:t>
    </dgm:pt>
    <dgm:pt modelId="{F0A5F2B5-C13B-488F-B8DA-A6D02F087476}" type="pres">
      <dgm:prSet presAssocID="{1F39AF58-C7A5-4BD2-9178-C35AF6F8E827}" presName="gear2" presStyleLbl="node1" presStyleIdx="1" presStyleCnt="3" custScaleX="131250" custScaleY="125659" custLinFactNeighborX="-3203" custLinFactNeighborY="2031">
        <dgm:presLayoutVars>
          <dgm:chMax val="1"/>
          <dgm:bulletEnabled val="1"/>
        </dgm:presLayoutVars>
      </dgm:prSet>
      <dgm:spPr/>
      <dgm:t>
        <a:bodyPr/>
        <a:lstStyle/>
        <a:p>
          <a:endParaRPr lang="en-ZA"/>
        </a:p>
      </dgm:t>
    </dgm:pt>
    <dgm:pt modelId="{B78B6DDA-4BAB-4519-ACC4-6B8BB2A34209}" type="pres">
      <dgm:prSet presAssocID="{1F39AF58-C7A5-4BD2-9178-C35AF6F8E827}" presName="gear2srcNode" presStyleLbl="node1" presStyleIdx="1" presStyleCnt="3"/>
      <dgm:spPr/>
      <dgm:t>
        <a:bodyPr/>
        <a:lstStyle/>
        <a:p>
          <a:endParaRPr lang="en-ZA"/>
        </a:p>
      </dgm:t>
    </dgm:pt>
    <dgm:pt modelId="{F45A5071-8B71-4C07-8E27-3172517A8E5D}" type="pres">
      <dgm:prSet presAssocID="{1F39AF58-C7A5-4BD2-9178-C35AF6F8E827}" presName="gear2dstNode" presStyleLbl="node1" presStyleIdx="1" presStyleCnt="3"/>
      <dgm:spPr/>
      <dgm:t>
        <a:bodyPr/>
        <a:lstStyle/>
        <a:p>
          <a:endParaRPr lang="en-ZA"/>
        </a:p>
      </dgm:t>
    </dgm:pt>
    <dgm:pt modelId="{CD454680-DB54-4BD4-8FC3-3B49FAAD24AE}" type="pres">
      <dgm:prSet presAssocID="{2DE847B0-C780-47BF-8C1D-041F995D1416}" presName="gear3" presStyleLbl="node1" presStyleIdx="2" presStyleCnt="3" custScaleX="139598" custScaleY="129124"/>
      <dgm:spPr/>
      <dgm:t>
        <a:bodyPr/>
        <a:lstStyle/>
        <a:p>
          <a:endParaRPr lang="en-ZA"/>
        </a:p>
      </dgm:t>
    </dgm:pt>
    <dgm:pt modelId="{CE668650-7CA3-4368-8ABD-9EBCCC6669AF}" type="pres">
      <dgm:prSet presAssocID="{2DE847B0-C780-47BF-8C1D-041F995D1416}" presName="gear3tx" presStyleLbl="node1" presStyleIdx="2" presStyleCnt="3">
        <dgm:presLayoutVars>
          <dgm:chMax val="1"/>
          <dgm:bulletEnabled val="1"/>
        </dgm:presLayoutVars>
      </dgm:prSet>
      <dgm:spPr/>
      <dgm:t>
        <a:bodyPr/>
        <a:lstStyle/>
        <a:p>
          <a:endParaRPr lang="en-ZA"/>
        </a:p>
      </dgm:t>
    </dgm:pt>
    <dgm:pt modelId="{B5746539-99E5-4974-A574-25132EB2E33E}" type="pres">
      <dgm:prSet presAssocID="{2DE847B0-C780-47BF-8C1D-041F995D1416}" presName="gear3srcNode" presStyleLbl="node1" presStyleIdx="2" presStyleCnt="3"/>
      <dgm:spPr/>
      <dgm:t>
        <a:bodyPr/>
        <a:lstStyle/>
        <a:p>
          <a:endParaRPr lang="en-ZA"/>
        </a:p>
      </dgm:t>
    </dgm:pt>
    <dgm:pt modelId="{8D3682EA-E6FA-4423-ABA6-85E3488B2C1C}" type="pres">
      <dgm:prSet presAssocID="{2DE847B0-C780-47BF-8C1D-041F995D1416}" presName="gear3dstNode" presStyleLbl="node1" presStyleIdx="2" presStyleCnt="3"/>
      <dgm:spPr/>
      <dgm:t>
        <a:bodyPr/>
        <a:lstStyle/>
        <a:p>
          <a:endParaRPr lang="en-ZA"/>
        </a:p>
      </dgm:t>
    </dgm:pt>
    <dgm:pt modelId="{7DAD120D-9D6F-4C8D-AB45-9984AB5E0588}" type="pres">
      <dgm:prSet presAssocID="{578E40F4-CE5E-41F5-AE4E-2CE104D0DA1F}" presName="connector1" presStyleLbl="sibTrans2D1" presStyleIdx="0" presStyleCnt="3"/>
      <dgm:spPr/>
      <dgm:t>
        <a:bodyPr/>
        <a:lstStyle/>
        <a:p>
          <a:endParaRPr lang="en-ZA"/>
        </a:p>
      </dgm:t>
    </dgm:pt>
    <dgm:pt modelId="{C88A5A6B-3262-4318-AE12-156F4ABEEACD}" type="pres">
      <dgm:prSet presAssocID="{53D30E3E-9897-428C-A5EA-108A4A859ECD}" presName="connector2" presStyleLbl="sibTrans2D1" presStyleIdx="1" presStyleCnt="3" custLinFactNeighborX="-13093" custLinFactNeighborY="3684"/>
      <dgm:spPr/>
      <dgm:t>
        <a:bodyPr/>
        <a:lstStyle/>
        <a:p>
          <a:endParaRPr lang="en-ZA"/>
        </a:p>
      </dgm:t>
    </dgm:pt>
    <dgm:pt modelId="{B9CE4E8B-F4C3-4EEE-9295-5031D5D52801}" type="pres">
      <dgm:prSet presAssocID="{3FEEFA87-8EB7-4185-9FDB-BEE705A8BB36}" presName="connector3" presStyleLbl="sibTrans2D1" presStyleIdx="2" presStyleCnt="3" custLinFactNeighborX="-9510" custLinFactNeighborY="-2318"/>
      <dgm:spPr/>
      <dgm:t>
        <a:bodyPr/>
        <a:lstStyle/>
        <a:p>
          <a:endParaRPr lang="en-ZA"/>
        </a:p>
      </dgm:t>
    </dgm:pt>
  </dgm:ptLst>
  <dgm:cxnLst>
    <dgm:cxn modelId="{776F32E1-08F9-45EE-9486-7D10E87B376D}" type="presOf" srcId="{E16645AC-1DFE-4802-81CC-EC7DA422DD22}" destId="{91EEB817-EC52-432E-A934-FE2016852029}" srcOrd="0" destOrd="0" presId="urn:microsoft.com/office/officeart/2005/8/layout/gear1"/>
    <dgm:cxn modelId="{9DF2EAF6-3968-4F1D-B4F0-9D1F8575BA84}" srcId="{1C6DE8B1-4D1D-4747-B46E-6F2DC75CBDBE}" destId="{1F39AF58-C7A5-4BD2-9178-C35AF6F8E827}" srcOrd="1" destOrd="0" parTransId="{F780CE2F-B19B-4C70-893D-837BF59B3127}" sibTransId="{53D30E3E-9897-428C-A5EA-108A4A859ECD}"/>
    <dgm:cxn modelId="{E8A8FF99-E42E-4BD9-A7B5-530A0051F7CC}" type="presOf" srcId="{E16645AC-1DFE-4802-81CC-EC7DA422DD22}" destId="{1EA2681B-20C0-41CA-863F-3ACB66CBBC35}" srcOrd="1" destOrd="0" presId="urn:microsoft.com/office/officeart/2005/8/layout/gear1"/>
    <dgm:cxn modelId="{28E00602-6C94-45EE-8DA0-3D864FC0C965}" type="presOf" srcId="{2DE847B0-C780-47BF-8C1D-041F995D1416}" destId="{8D3682EA-E6FA-4423-ABA6-85E3488B2C1C}" srcOrd="3" destOrd="0" presId="urn:microsoft.com/office/officeart/2005/8/layout/gear1"/>
    <dgm:cxn modelId="{53F73661-5749-42B8-BC86-1C0BA3932C86}" type="presOf" srcId="{1C6DE8B1-4D1D-4747-B46E-6F2DC75CBDBE}" destId="{BBC2C6AA-AAD0-4AD4-8A37-A938AAB96C3E}" srcOrd="0" destOrd="0" presId="urn:microsoft.com/office/officeart/2005/8/layout/gear1"/>
    <dgm:cxn modelId="{7D9430D8-5D91-4E73-AB09-D9B0FE334EC4}" type="presOf" srcId="{1F39AF58-C7A5-4BD2-9178-C35AF6F8E827}" destId="{F45A5071-8B71-4C07-8E27-3172517A8E5D}" srcOrd="2" destOrd="0" presId="urn:microsoft.com/office/officeart/2005/8/layout/gear1"/>
    <dgm:cxn modelId="{1A54C10E-F11F-41FC-B54A-20FF7E6C27AE}" type="presOf" srcId="{53D30E3E-9897-428C-A5EA-108A4A859ECD}" destId="{C88A5A6B-3262-4318-AE12-156F4ABEEACD}" srcOrd="0" destOrd="0" presId="urn:microsoft.com/office/officeart/2005/8/layout/gear1"/>
    <dgm:cxn modelId="{71F7E763-FF80-4A09-AAA1-60EE2783E4CB}" type="presOf" srcId="{1F39AF58-C7A5-4BD2-9178-C35AF6F8E827}" destId="{B78B6DDA-4BAB-4519-ACC4-6B8BB2A34209}" srcOrd="1" destOrd="0" presId="urn:microsoft.com/office/officeart/2005/8/layout/gear1"/>
    <dgm:cxn modelId="{B99862BC-BA0F-4BAF-B52D-9F619E884188}" type="presOf" srcId="{2DE847B0-C780-47BF-8C1D-041F995D1416}" destId="{CE668650-7CA3-4368-8ABD-9EBCCC6669AF}" srcOrd="1" destOrd="0" presId="urn:microsoft.com/office/officeart/2005/8/layout/gear1"/>
    <dgm:cxn modelId="{8DEE7864-8630-4DB4-B80D-5CA65B2E9685}" type="presOf" srcId="{1F39AF58-C7A5-4BD2-9178-C35AF6F8E827}" destId="{F0A5F2B5-C13B-488F-B8DA-A6D02F087476}" srcOrd="0" destOrd="0" presId="urn:microsoft.com/office/officeart/2005/8/layout/gear1"/>
    <dgm:cxn modelId="{5D32787D-E9FB-440C-B419-7C6D8413970A}" type="presOf" srcId="{578E40F4-CE5E-41F5-AE4E-2CE104D0DA1F}" destId="{7DAD120D-9D6F-4C8D-AB45-9984AB5E0588}" srcOrd="0" destOrd="0" presId="urn:microsoft.com/office/officeart/2005/8/layout/gear1"/>
    <dgm:cxn modelId="{9D83D9A5-C6CF-40D3-8398-AB1F8C812550}" type="presOf" srcId="{2DE847B0-C780-47BF-8C1D-041F995D1416}" destId="{B5746539-99E5-4974-A574-25132EB2E33E}" srcOrd="2" destOrd="0" presId="urn:microsoft.com/office/officeart/2005/8/layout/gear1"/>
    <dgm:cxn modelId="{7EF2F6DC-DC25-443F-B7E7-EE80E97A7BB0}" type="presOf" srcId="{3FEEFA87-8EB7-4185-9FDB-BEE705A8BB36}" destId="{B9CE4E8B-F4C3-4EEE-9295-5031D5D52801}" srcOrd="0" destOrd="0" presId="urn:microsoft.com/office/officeart/2005/8/layout/gear1"/>
    <dgm:cxn modelId="{551E78BD-3693-4628-AAF2-F87686EA8002}" srcId="{1C6DE8B1-4D1D-4747-B46E-6F2DC75CBDBE}" destId="{E16645AC-1DFE-4802-81CC-EC7DA422DD22}" srcOrd="0" destOrd="0" parTransId="{BD5FE4F5-1FE4-489D-953A-EADEF37A713B}" sibTransId="{578E40F4-CE5E-41F5-AE4E-2CE104D0DA1F}"/>
    <dgm:cxn modelId="{1B820EBE-D837-49BD-9D8A-BC5966EF7BA2}" srcId="{1C6DE8B1-4D1D-4747-B46E-6F2DC75CBDBE}" destId="{2DE847B0-C780-47BF-8C1D-041F995D1416}" srcOrd="2" destOrd="0" parTransId="{A88F5E89-73D3-4C96-B369-D0B4A2B84A72}" sibTransId="{3FEEFA87-8EB7-4185-9FDB-BEE705A8BB36}"/>
    <dgm:cxn modelId="{029514E8-F29E-4953-A26D-24453CA7E8D3}" type="presOf" srcId="{E16645AC-1DFE-4802-81CC-EC7DA422DD22}" destId="{C450766F-B6B6-463B-B95D-1C46ADE07DB4}" srcOrd="2" destOrd="0" presId="urn:microsoft.com/office/officeart/2005/8/layout/gear1"/>
    <dgm:cxn modelId="{08ECB552-0F94-49DE-9A24-BC1A1DDBF6AC}" type="presOf" srcId="{2DE847B0-C780-47BF-8C1D-041F995D1416}" destId="{CD454680-DB54-4BD4-8FC3-3B49FAAD24AE}" srcOrd="0" destOrd="0" presId="urn:microsoft.com/office/officeart/2005/8/layout/gear1"/>
    <dgm:cxn modelId="{D13AD14B-91D9-4CE2-9CE2-743C2542AFEA}" type="presParOf" srcId="{BBC2C6AA-AAD0-4AD4-8A37-A938AAB96C3E}" destId="{91EEB817-EC52-432E-A934-FE2016852029}" srcOrd="0" destOrd="0" presId="urn:microsoft.com/office/officeart/2005/8/layout/gear1"/>
    <dgm:cxn modelId="{337302E6-5BDA-43E0-BEAE-6AF7E766FF1D}" type="presParOf" srcId="{BBC2C6AA-AAD0-4AD4-8A37-A938AAB96C3E}" destId="{1EA2681B-20C0-41CA-863F-3ACB66CBBC35}" srcOrd="1" destOrd="0" presId="urn:microsoft.com/office/officeart/2005/8/layout/gear1"/>
    <dgm:cxn modelId="{06DE10B1-FED9-4A88-B18C-58AADE143DF2}" type="presParOf" srcId="{BBC2C6AA-AAD0-4AD4-8A37-A938AAB96C3E}" destId="{C450766F-B6B6-463B-B95D-1C46ADE07DB4}" srcOrd="2" destOrd="0" presId="urn:microsoft.com/office/officeart/2005/8/layout/gear1"/>
    <dgm:cxn modelId="{365FBFCA-A0B9-4ECC-8FF8-584D4ADEAD71}" type="presParOf" srcId="{BBC2C6AA-AAD0-4AD4-8A37-A938AAB96C3E}" destId="{F0A5F2B5-C13B-488F-B8DA-A6D02F087476}" srcOrd="3" destOrd="0" presId="urn:microsoft.com/office/officeart/2005/8/layout/gear1"/>
    <dgm:cxn modelId="{85C86096-B9E4-45DE-9D48-3C0A3C5D094A}" type="presParOf" srcId="{BBC2C6AA-AAD0-4AD4-8A37-A938AAB96C3E}" destId="{B78B6DDA-4BAB-4519-ACC4-6B8BB2A34209}" srcOrd="4" destOrd="0" presId="urn:microsoft.com/office/officeart/2005/8/layout/gear1"/>
    <dgm:cxn modelId="{80D216AE-D7FC-4C0D-AD31-BB3A1B041828}" type="presParOf" srcId="{BBC2C6AA-AAD0-4AD4-8A37-A938AAB96C3E}" destId="{F45A5071-8B71-4C07-8E27-3172517A8E5D}" srcOrd="5" destOrd="0" presId="urn:microsoft.com/office/officeart/2005/8/layout/gear1"/>
    <dgm:cxn modelId="{107B2762-C6B5-4D43-9374-5925529CB7D1}" type="presParOf" srcId="{BBC2C6AA-AAD0-4AD4-8A37-A938AAB96C3E}" destId="{CD454680-DB54-4BD4-8FC3-3B49FAAD24AE}" srcOrd="6" destOrd="0" presId="urn:microsoft.com/office/officeart/2005/8/layout/gear1"/>
    <dgm:cxn modelId="{28C910D7-E263-4824-80E7-E80DF66D9693}" type="presParOf" srcId="{BBC2C6AA-AAD0-4AD4-8A37-A938AAB96C3E}" destId="{CE668650-7CA3-4368-8ABD-9EBCCC6669AF}" srcOrd="7" destOrd="0" presId="urn:microsoft.com/office/officeart/2005/8/layout/gear1"/>
    <dgm:cxn modelId="{AE926167-C7A0-4BC9-BFED-D2A63C71D4EF}" type="presParOf" srcId="{BBC2C6AA-AAD0-4AD4-8A37-A938AAB96C3E}" destId="{B5746539-99E5-4974-A574-25132EB2E33E}" srcOrd="8" destOrd="0" presId="urn:microsoft.com/office/officeart/2005/8/layout/gear1"/>
    <dgm:cxn modelId="{69BD0C0C-33E9-483C-BB84-BB82185E4D69}" type="presParOf" srcId="{BBC2C6AA-AAD0-4AD4-8A37-A938AAB96C3E}" destId="{8D3682EA-E6FA-4423-ABA6-85E3488B2C1C}" srcOrd="9" destOrd="0" presId="urn:microsoft.com/office/officeart/2005/8/layout/gear1"/>
    <dgm:cxn modelId="{724424E7-D3AB-44AF-81B9-37C054A93DA8}" type="presParOf" srcId="{BBC2C6AA-AAD0-4AD4-8A37-A938AAB96C3E}" destId="{7DAD120D-9D6F-4C8D-AB45-9984AB5E0588}" srcOrd="10" destOrd="0" presId="urn:microsoft.com/office/officeart/2005/8/layout/gear1"/>
    <dgm:cxn modelId="{32BD2C66-5CFB-480A-9427-DFA6CB9A1077}" type="presParOf" srcId="{BBC2C6AA-AAD0-4AD4-8A37-A938AAB96C3E}" destId="{C88A5A6B-3262-4318-AE12-156F4ABEEACD}" srcOrd="11" destOrd="0" presId="urn:microsoft.com/office/officeart/2005/8/layout/gear1"/>
    <dgm:cxn modelId="{1C69AAF1-7456-4AFB-B553-52083E7A071F}" type="presParOf" srcId="{BBC2C6AA-AAD0-4AD4-8A37-A938AAB96C3E}" destId="{B9CE4E8B-F4C3-4EEE-9295-5031D5D528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9AE95-0CF8-4187-A642-C5B6B51A367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ZA"/>
        </a:p>
      </dgm:t>
    </dgm:pt>
    <dgm:pt modelId="{DB1F9C39-0475-4C2B-895C-52260591C1D3}">
      <dgm:prSet phldrT="[Text]" custT="1"/>
      <dgm:spPr>
        <a:solidFill>
          <a:srgbClr val="C00000"/>
        </a:solidFill>
      </dgm:spPr>
      <dgm:t>
        <a:bodyPr/>
        <a:lstStyle/>
        <a:p>
          <a:r>
            <a:rPr lang="en-ZA" sz="2800" b="1" dirty="0" smtClean="0"/>
            <a:t>Definition of firm:</a:t>
          </a:r>
          <a:endParaRPr lang="en-ZA" sz="2800" dirty="0"/>
        </a:p>
      </dgm:t>
    </dgm:pt>
    <dgm:pt modelId="{92E4C3FC-6615-4E23-880B-61D9E85F96F6}" type="parTrans" cxnId="{61A7AAC4-03CF-4302-9589-D4DA6E990704}">
      <dgm:prSet/>
      <dgm:spPr/>
      <dgm:t>
        <a:bodyPr/>
        <a:lstStyle/>
        <a:p>
          <a:endParaRPr lang="en-ZA"/>
        </a:p>
      </dgm:t>
    </dgm:pt>
    <dgm:pt modelId="{16DB8E23-7EB3-4515-8DC3-77B29EECD3F7}" type="sibTrans" cxnId="{61A7AAC4-03CF-4302-9589-D4DA6E990704}">
      <dgm:prSet/>
      <dgm:spPr/>
      <dgm:t>
        <a:bodyPr/>
        <a:lstStyle/>
        <a:p>
          <a:endParaRPr lang="en-ZA"/>
        </a:p>
      </dgm:t>
    </dgm:pt>
    <dgm:pt modelId="{6CE90C8D-8BC5-4D68-A510-2C3D3ECF0B4D}">
      <dgm:prSet phldrT="[Text]" custT="1"/>
      <dgm:spPr>
        <a:solidFill>
          <a:schemeClr val="bg2">
            <a:lumMod val="20000"/>
            <a:lumOff val="80000"/>
            <a:alpha val="90000"/>
          </a:schemeClr>
        </a:solidFill>
      </dgm:spPr>
      <dgm:t>
        <a:bodyPr/>
        <a:lstStyle/>
        <a:p>
          <a:r>
            <a:rPr lang="en-ZA" sz="1600" dirty="0" smtClean="0">
              <a:latin typeface="Arial" panose="020B0604020202020204" pitchFamily="34" charset="0"/>
              <a:cs typeface="Arial" panose="020B0604020202020204" pitchFamily="34" charset="0"/>
            </a:rPr>
            <a:t>A partnership, company or sole proprietor referred to in </a:t>
          </a:r>
          <a:r>
            <a:rPr lang="en-ZA" sz="1600" b="1" dirty="0" smtClean="0">
              <a:solidFill>
                <a:srgbClr val="C00000"/>
              </a:solidFill>
              <a:latin typeface="Arial" panose="020B0604020202020204" pitchFamily="34" charset="0"/>
              <a:cs typeface="Arial" panose="020B0604020202020204" pitchFamily="34" charset="0"/>
            </a:rPr>
            <a:t>Section 38 </a:t>
          </a:r>
          <a:r>
            <a:rPr lang="en-ZA" sz="1600" dirty="0" smtClean="0">
              <a:latin typeface="Arial" panose="020B0604020202020204" pitchFamily="34" charset="0"/>
              <a:cs typeface="Arial" panose="020B0604020202020204" pitchFamily="34" charset="0"/>
            </a:rPr>
            <a:t>of the Auditing Profession Act;</a:t>
          </a:r>
          <a:endParaRPr lang="en-ZA" sz="1600" dirty="0">
            <a:latin typeface="Arial" panose="020B0604020202020204" pitchFamily="34" charset="0"/>
            <a:cs typeface="Arial" panose="020B0604020202020204" pitchFamily="34" charset="0"/>
          </a:endParaRPr>
        </a:p>
      </dgm:t>
    </dgm:pt>
    <dgm:pt modelId="{6376FDDD-F102-4EB0-9C47-FD2C0C9A52D3}" type="parTrans" cxnId="{E9AD0189-2B03-4361-9DC7-B19884FFF434}">
      <dgm:prSet/>
      <dgm:spPr/>
      <dgm:t>
        <a:bodyPr/>
        <a:lstStyle/>
        <a:p>
          <a:endParaRPr lang="en-ZA"/>
        </a:p>
      </dgm:t>
    </dgm:pt>
    <dgm:pt modelId="{F8AF2C55-CF1A-4B71-84A8-EA2BF976DA86}" type="sibTrans" cxnId="{E9AD0189-2B03-4361-9DC7-B19884FFF434}">
      <dgm:prSet/>
      <dgm:spPr/>
      <dgm:t>
        <a:bodyPr/>
        <a:lstStyle/>
        <a:p>
          <a:endParaRPr lang="en-ZA"/>
        </a:p>
      </dgm:t>
    </dgm:pt>
    <dgm:pt modelId="{442BBA8C-493C-4705-85D3-92A053786527}">
      <dgm:prSet custT="1"/>
      <dgm:spPr>
        <a:solidFill>
          <a:schemeClr val="tx1"/>
        </a:solidFill>
      </dgm:spPr>
      <dgm:t>
        <a:bodyPr/>
        <a:lstStyle/>
        <a:p>
          <a:r>
            <a:rPr lang="en-ZA" sz="2800" b="1" dirty="0" smtClean="0"/>
            <a:t>Definition of network:</a:t>
          </a:r>
          <a:endParaRPr lang="en-ZA" sz="2800" b="1" dirty="0"/>
        </a:p>
      </dgm:t>
    </dgm:pt>
    <dgm:pt modelId="{7A053929-24C7-4903-AD62-7C5CC01BAB96}" type="parTrans" cxnId="{B8CCF048-5CCF-4E10-AB56-25F4F5905B6A}">
      <dgm:prSet/>
      <dgm:spPr/>
      <dgm:t>
        <a:bodyPr/>
        <a:lstStyle/>
        <a:p>
          <a:endParaRPr lang="en-ZA"/>
        </a:p>
      </dgm:t>
    </dgm:pt>
    <dgm:pt modelId="{9409A0E9-8CA8-4607-B3FA-498C454EA38E}" type="sibTrans" cxnId="{B8CCF048-5CCF-4E10-AB56-25F4F5905B6A}">
      <dgm:prSet/>
      <dgm:spPr/>
      <dgm:t>
        <a:bodyPr/>
        <a:lstStyle/>
        <a:p>
          <a:endParaRPr lang="en-ZA"/>
        </a:p>
      </dgm:t>
    </dgm:pt>
    <dgm:pt modelId="{A07EB65E-6DF9-439B-8357-3D83794DD958}">
      <dgm:prSet custT="1"/>
      <dgm:spPr>
        <a:solidFill>
          <a:schemeClr val="bg2">
            <a:lumMod val="20000"/>
            <a:lumOff val="80000"/>
            <a:alpha val="90000"/>
          </a:schemeClr>
        </a:solidFill>
      </dgm:spPr>
      <dgm:t>
        <a:bodyPr/>
        <a:lstStyle/>
        <a:p>
          <a:r>
            <a:rPr lang="en-ZA" sz="1600" dirty="0" smtClean="0">
              <a:latin typeface="Arial" panose="020B0604020202020204" pitchFamily="34" charset="0"/>
              <a:cs typeface="Arial" panose="020B0604020202020204" pitchFamily="34" charset="0"/>
            </a:rPr>
            <a:t>An entity that </a:t>
          </a:r>
          <a:r>
            <a:rPr lang="en-ZA" sz="1600" b="1" dirty="0" smtClean="0">
              <a:solidFill>
                <a:srgbClr val="C00000"/>
              </a:solidFill>
              <a:latin typeface="Arial" panose="020B0604020202020204" pitchFamily="34" charset="0"/>
              <a:cs typeface="Arial" panose="020B0604020202020204" pitchFamily="34" charset="0"/>
            </a:rPr>
            <a:t>controls</a:t>
          </a:r>
          <a:r>
            <a:rPr lang="en-ZA" sz="1600" b="1"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the parties in (a), through ownership, management or other means; and</a:t>
          </a:r>
          <a:endParaRPr lang="en-ZA" sz="1600" dirty="0">
            <a:latin typeface="Arial" panose="020B0604020202020204" pitchFamily="34" charset="0"/>
            <a:cs typeface="Arial" panose="020B0604020202020204" pitchFamily="34" charset="0"/>
          </a:endParaRPr>
        </a:p>
      </dgm:t>
    </dgm:pt>
    <dgm:pt modelId="{E6836113-1EFC-419D-8F9A-B70B2EA5750A}" type="parTrans" cxnId="{320F6F21-EF0C-489C-8F9C-99FE57E9C27C}">
      <dgm:prSet/>
      <dgm:spPr/>
      <dgm:t>
        <a:bodyPr/>
        <a:lstStyle/>
        <a:p>
          <a:endParaRPr lang="en-ZA"/>
        </a:p>
      </dgm:t>
    </dgm:pt>
    <dgm:pt modelId="{81EC50B3-B8F5-4EAD-B821-9393AFD12954}" type="sibTrans" cxnId="{320F6F21-EF0C-489C-8F9C-99FE57E9C27C}">
      <dgm:prSet/>
      <dgm:spPr/>
      <dgm:t>
        <a:bodyPr/>
        <a:lstStyle/>
        <a:p>
          <a:endParaRPr lang="en-ZA"/>
        </a:p>
      </dgm:t>
    </dgm:pt>
    <dgm:pt modelId="{857C7D72-1757-4981-B6F5-374A6C58FD10}">
      <dgm:prSet custT="1"/>
      <dgm:spPr>
        <a:solidFill>
          <a:schemeClr val="bg2">
            <a:lumMod val="20000"/>
            <a:lumOff val="80000"/>
            <a:alpha val="90000"/>
          </a:schemeClr>
        </a:solidFill>
      </dgm:spPr>
      <dgm:t>
        <a:bodyPr/>
        <a:lstStyle/>
        <a:p>
          <a:r>
            <a:rPr lang="en-ZA" sz="1600" dirty="0" smtClean="0">
              <a:latin typeface="Arial" panose="020B0604020202020204" pitchFamily="34" charset="0"/>
              <a:cs typeface="Arial" panose="020B0604020202020204" pitchFamily="34" charset="0"/>
            </a:rPr>
            <a:t>An entity </a:t>
          </a:r>
          <a:r>
            <a:rPr lang="en-ZA" sz="1600" b="1" dirty="0" smtClean="0">
              <a:solidFill>
                <a:srgbClr val="C00000"/>
              </a:solidFill>
              <a:latin typeface="Arial" panose="020B0604020202020204" pitchFamily="34" charset="0"/>
              <a:cs typeface="Arial" panose="020B0604020202020204" pitchFamily="34" charset="0"/>
            </a:rPr>
            <a:t>controlled by </a:t>
          </a:r>
          <a:r>
            <a:rPr lang="en-ZA" sz="1600" dirty="0" smtClean="0">
              <a:latin typeface="Arial" panose="020B0604020202020204" pitchFamily="34" charset="0"/>
              <a:cs typeface="Arial" panose="020B0604020202020204" pitchFamily="34" charset="0"/>
            </a:rPr>
            <a:t>the parties in (a), through ownership, management or other means.</a:t>
          </a:r>
          <a:endParaRPr lang="en-ZA" sz="1600" dirty="0">
            <a:latin typeface="Arial" panose="020B0604020202020204" pitchFamily="34" charset="0"/>
            <a:cs typeface="Arial" panose="020B0604020202020204" pitchFamily="34" charset="0"/>
          </a:endParaRPr>
        </a:p>
      </dgm:t>
    </dgm:pt>
    <dgm:pt modelId="{DE7AA5FD-3979-4534-8967-CFA03C7C8485}" type="parTrans" cxnId="{DC277D01-2A7A-4368-A005-CA8B0B4BFB07}">
      <dgm:prSet/>
      <dgm:spPr/>
      <dgm:t>
        <a:bodyPr/>
        <a:lstStyle/>
        <a:p>
          <a:endParaRPr lang="en-ZA"/>
        </a:p>
      </dgm:t>
    </dgm:pt>
    <dgm:pt modelId="{7B87A923-FE77-48B7-9C1D-27F413DA6BF2}" type="sibTrans" cxnId="{DC277D01-2A7A-4368-A005-CA8B0B4BFB07}">
      <dgm:prSet/>
      <dgm:spPr/>
      <dgm:t>
        <a:bodyPr/>
        <a:lstStyle/>
        <a:p>
          <a:endParaRPr lang="en-ZA"/>
        </a:p>
      </dgm:t>
    </dgm:pt>
    <dgm:pt modelId="{C2DFE1CA-FAB6-4985-BE46-F53424165233}">
      <dgm:prSet custT="1"/>
      <dgm:spPr>
        <a:solidFill>
          <a:schemeClr val="bg2">
            <a:lumMod val="20000"/>
            <a:lumOff val="80000"/>
            <a:alpha val="90000"/>
          </a:schemeClr>
        </a:solidFill>
      </dgm:spPr>
      <dgm:t>
        <a:bodyPr/>
        <a:lstStyle/>
        <a:p>
          <a:r>
            <a:rPr lang="en-ZA" sz="1600" dirty="0" smtClean="0">
              <a:latin typeface="Arial" panose="020B0604020202020204" pitchFamily="34" charset="0"/>
              <a:cs typeface="Arial" panose="020B0604020202020204" pitchFamily="34" charset="0"/>
            </a:rPr>
            <a:t>A larger structure:</a:t>
          </a:r>
          <a:endParaRPr lang="en-ZA" sz="1600" dirty="0">
            <a:latin typeface="Arial" panose="020B0604020202020204" pitchFamily="34" charset="0"/>
            <a:cs typeface="Arial" panose="020B0604020202020204" pitchFamily="34" charset="0"/>
          </a:endParaRPr>
        </a:p>
      </dgm:t>
    </dgm:pt>
    <dgm:pt modelId="{C181A5DB-970B-4F38-8A32-18C143A7E64D}" type="parTrans" cxnId="{5C56B86D-D2A6-4E2D-8FF2-A30C27C23355}">
      <dgm:prSet/>
      <dgm:spPr/>
      <dgm:t>
        <a:bodyPr/>
        <a:lstStyle/>
        <a:p>
          <a:endParaRPr lang="en-ZA"/>
        </a:p>
      </dgm:t>
    </dgm:pt>
    <dgm:pt modelId="{98EF4C0E-4A85-4FC9-99C7-5A26929813B9}" type="sibTrans" cxnId="{5C56B86D-D2A6-4E2D-8FF2-A30C27C23355}">
      <dgm:prSet/>
      <dgm:spPr/>
      <dgm:t>
        <a:bodyPr/>
        <a:lstStyle/>
        <a:p>
          <a:endParaRPr lang="en-ZA"/>
        </a:p>
      </dgm:t>
    </dgm:pt>
    <dgm:pt modelId="{4FC38952-C236-4E9F-946F-A3196540B350}">
      <dgm:prSet custT="1"/>
      <dgm:spPr>
        <a:solidFill>
          <a:schemeClr val="bg2">
            <a:lumMod val="20000"/>
            <a:lumOff val="80000"/>
            <a:alpha val="90000"/>
          </a:schemeClr>
        </a:solidFill>
      </dgm:spPr>
      <dgm:t>
        <a:bodyPr/>
        <a:lstStyle/>
        <a:p>
          <a:r>
            <a:rPr lang="en-ZA" sz="1600" dirty="0" smtClean="0">
              <a:latin typeface="Arial" panose="020B0604020202020204" pitchFamily="34" charset="0"/>
              <a:cs typeface="Arial" panose="020B0604020202020204" pitchFamily="34" charset="0"/>
            </a:rPr>
            <a:t>That is aimed at </a:t>
          </a:r>
          <a:r>
            <a:rPr lang="en-ZA" sz="1600" b="1" dirty="0" smtClean="0">
              <a:solidFill>
                <a:srgbClr val="C00000"/>
              </a:solidFill>
              <a:latin typeface="Arial" panose="020B0604020202020204" pitchFamily="34" charset="0"/>
              <a:cs typeface="Arial" panose="020B0604020202020204" pitchFamily="34" charset="0"/>
            </a:rPr>
            <a:t>co-operation</a:t>
          </a:r>
          <a:r>
            <a:rPr lang="en-ZA" sz="1600" b="1"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and</a:t>
          </a:r>
          <a:endParaRPr lang="en-ZA" sz="1600" dirty="0">
            <a:latin typeface="Arial" panose="020B0604020202020204" pitchFamily="34" charset="0"/>
            <a:cs typeface="Arial" panose="020B0604020202020204" pitchFamily="34" charset="0"/>
          </a:endParaRPr>
        </a:p>
      </dgm:t>
    </dgm:pt>
    <dgm:pt modelId="{C8511390-7A9D-4165-989C-9170AFC91D70}" type="parTrans" cxnId="{538DE7D9-E012-496B-943D-1E64ADAB1CA8}">
      <dgm:prSet/>
      <dgm:spPr/>
      <dgm:t>
        <a:bodyPr/>
        <a:lstStyle/>
        <a:p>
          <a:endParaRPr lang="en-ZA"/>
        </a:p>
      </dgm:t>
    </dgm:pt>
    <dgm:pt modelId="{0CB34A0D-F504-4B80-86E9-B46472FD37E6}" type="sibTrans" cxnId="{538DE7D9-E012-496B-943D-1E64ADAB1CA8}">
      <dgm:prSet/>
      <dgm:spPr/>
      <dgm:t>
        <a:bodyPr/>
        <a:lstStyle/>
        <a:p>
          <a:endParaRPr lang="en-ZA"/>
        </a:p>
      </dgm:t>
    </dgm:pt>
    <dgm:pt modelId="{4338FFE7-FA57-45EF-BDC8-7504F108E185}">
      <dgm:prSet custT="1"/>
      <dgm:spPr>
        <a:solidFill>
          <a:schemeClr val="bg2">
            <a:lumMod val="20000"/>
            <a:lumOff val="80000"/>
            <a:alpha val="90000"/>
          </a:schemeClr>
        </a:solidFill>
      </dgm:spPr>
      <dgm:t>
        <a:bodyPr/>
        <a:lstStyle/>
        <a:p>
          <a:r>
            <a:rPr lang="en-ZA" sz="1600" dirty="0" smtClean="0">
              <a:latin typeface="Arial" panose="020B0604020202020204" pitchFamily="34" charset="0"/>
              <a:cs typeface="Arial" panose="020B0604020202020204" pitchFamily="34" charset="0"/>
            </a:rPr>
            <a:t>That is clearly aimed at </a:t>
          </a:r>
          <a:r>
            <a:rPr lang="en-ZA" sz="1600" b="1" dirty="0" smtClean="0">
              <a:solidFill>
                <a:srgbClr val="C00000"/>
              </a:solidFill>
              <a:latin typeface="Arial" panose="020B0604020202020204" pitchFamily="34" charset="0"/>
              <a:cs typeface="Arial" panose="020B0604020202020204" pitchFamily="34" charset="0"/>
            </a:rPr>
            <a:t>profit</a:t>
          </a:r>
          <a:r>
            <a:rPr lang="en-ZA" sz="1600" b="1"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or </a:t>
          </a:r>
          <a:r>
            <a:rPr lang="en-ZA" sz="1600" b="1" dirty="0" smtClean="0">
              <a:solidFill>
                <a:srgbClr val="C00000"/>
              </a:solidFill>
              <a:latin typeface="Arial" panose="020B0604020202020204" pitchFamily="34" charset="0"/>
              <a:cs typeface="Arial" panose="020B0604020202020204" pitchFamily="34" charset="0"/>
            </a:rPr>
            <a:t>cost sharing </a:t>
          </a:r>
          <a:r>
            <a:rPr lang="en-ZA" sz="1600" dirty="0" smtClean="0">
              <a:latin typeface="Arial" panose="020B0604020202020204" pitchFamily="34" charset="0"/>
              <a:cs typeface="Arial" panose="020B0604020202020204" pitchFamily="34" charset="0"/>
            </a:rPr>
            <a:t>or shares </a:t>
          </a:r>
          <a:r>
            <a:rPr lang="en-ZA" sz="1600" b="1" dirty="0" smtClean="0">
              <a:solidFill>
                <a:srgbClr val="C00000"/>
              </a:solidFill>
              <a:latin typeface="Arial" panose="020B0604020202020204" pitchFamily="34" charset="0"/>
              <a:cs typeface="Arial" panose="020B0604020202020204" pitchFamily="34" charset="0"/>
            </a:rPr>
            <a:t>common ownership</a:t>
          </a:r>
          <a:r>
            <a:rPr lang="en-ZA" sz="1600" dirty="0" smtClean="0">
              <a:latin typeface="Arial" panose="020B0604020202020204" pitchFamily="34" charset="0"/>
              <a:cs typeface="Arial" panose="020B0604020202020204" pitchFamily="34" charset="0"/>
            </a:rPr>
            <a:t>, </a:t>
          </a:r>
          <a:r>
            <a:rPr lang="en-ZA" sz="1600" b="1" dirty="0" smtClean="0">
              <a:solidFill>
                <a:srgbClr val="C00000"/>
              </a:solidFill>
              <a:latin typeface="Arial" panose="020B0604020202020204" pitchFamily="34" charset="0"/>
              <a:cs typeface="Arial" panose="020B0604020202020204" pitchFamily="34" charset="0"/>
            </a:rPr>
            <a:t>control</a:t>
          </a:r>
          <a:r>
            <a:rPr lang="en-ZA" sz="1600" dirty="0" smtClean="0">
              <a:solidFill>
                <a:srgbClr val="C00000"/>
              </a:solidFill>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or management, </a:t>
          </a:r>
          <a:r>
            <a:rPr lang="en-ZA" sz="1600" b="1" dirty="0" smtClean="0">
              <a:solidFill>
                <a:srgbClr val="C00000"/>
              </a:solidFill>
              <a:latin typeface="Arial" panose="020B0604020202020204" pitchFamily="34" charset="0"/>
              <a:cs typeface="Arial" panose="020B0604020202020204" pitchFamily="34" charset="0"/>
            </a:rPr>
            <a:t>common quality</a:t>
          </a:r>
          <a:r>
            <a:rPr lang="en-ZA" sz="1600" b="1"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control policies and procedures, </a:t>
          </a:r>
          <a:r>
            <a:rPr lang="en-ZA" sz="1600" b="1" dirty="0" smtClean="0">
              <a:solidFill>
                <a:srgbClr val="C00000"/>
              </a:solidFill>
              <a:latin typeface="Arial" panose="020B0604020202020204" pitchFamily="34" charset="0"/>
              <a:cs typeface="Arial" panose="020B0604020202020204" pitchFamily="34" charset="0"/>
            </a:rPr>
            <a:t>common business strategy</a:t>
          </a:r>
          <a:r>
            <a:rPr lang="en-ZA" sz="1600" dirty="0" smtClean="0">
              <a:latin typeface="Arial" panose="020B0604020202020204" pitchFamily="34" charset="0"/>
              <a:cs typeface="Arial" panose="020B0604020202020204" pitchFamily="34" charset="0"/>
            </a:rPr>
            <a:t>, the use of a </a:t>
          </a:r>
          <a:r>
            <a:rPr lang="en-ZA" sz="1600" b="1" dirty="0" smtClean="0">
              <a:solidFill>
                <a:srgbClr val="C00000"/>
              </a:solidFill>
              <a:latin typeface="Arial" panose="020B0604020202020204" pitchFamily="34" charset="0"/>
              <a:cs typeface="Arial" panose="020B0604020202020204" pitchFamily="34" charset="0"/>
            </a:rPr>
            <a:t>common brand-name</a:t>
          </a:r>
          <a:r>
            <a:rPr lang="en-ZA" sz="1600" dirty="0" smtClean="0">
              <a:latin typeface="Arial" panose="020B0604020202020204" pitchFamily="34" charset="0"/>
              <a:cs typeface="Arial" panose="020B0604020202020204" pitchFamily="34" charset="0"/>
            </a:rPr>
            <a:t>, or a significant part of </a:t>
          </a:r>
          <a:r>
            <a:rPr lang="en-ZA" sz="1600" b="1" dirty="0" smtClean="0">
              <a:solidFill>
                <a:srgbClr val="C00000"/>
              </a:solidFill>
              <a:latin typeface="Arial" panose="020B0604020202020204" pitchFamily="34" charset="0"/>
              <a:cs typeface="Arial" panose="020B0604020202020204" pitchFamily="34" charset="0"/>
            </a:rPr>
            <a:t>professional resources</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dgm:t>
    </dgm:pt>
    <dgm:pt modelId="{82527D28-48D1-40DC-B774-0732ABB389F9}" type="parTrans" cxnId="{DCCFF2B6-7C35-449F-ABE6-D416EA5AAC2E}">
      <dgm:prSet/>
      <dgm:spPr/>
      <dgm:t>
        <a:bodyPr/>
        <a:lstStyle/>
        <a:p>
          <a:endParaRPr lang="en-ZA"/>
        </a:p>
      </dgm:t>
    </dgm:pt>
    <dgm:pt modelId="{E999F3BD-7CB7-4B81-BDB1-74DCF17B4071}" type="sibTrans" cxnId="{DCCFF2B6-7C35-449F-ABE6-D416EA5AAC2E}">
      <dgm:prSet/>
      <dgm:spPr/>
      <dgm:t>
        <a:bodyPr/>
        <a:lstStyle/>
        <a:p>
          <a:endParaRPr lang="en-ZA"/>
        </a:p>
      </dgm:t>
    </dgm:pt>
    <dgm:pt modelId="{36B2321D-F18F-45E4-BE21-29B5D4D044CD}" type="pres">
      <dgm:prSet presAssocID="{01F9AE95-0CF8-4187-A642-C5B6B51A367A}" presName="Name0" presStyleCnt="0">
        <dgm:presLayoutVars>
          <dgm:dir/>
          <dgm:animLvl val="lvl"/>
          <dgm:resizeHandles/>
        </dgm:presLayoutVars>
      </dgm:prSet>
      <dgm:spPr/>
      <dgm:t>
        <a:bodyPr/>
        <a:lstStyle/>
        <a:p>
          <a:endParaRPr lang="en-ZA"/>
        </a:p>
      </dgm:t>
    </dgm:pt>
    <dgm:pt modelId="{DBD5C4AA-6138-4AE8-8890-ED1A1CF0F390}" type="pres">
      <dgm:prSet presAssocID="{DB1F9C39-0475-4C2B-895C-52260591C1D3}" presName="linNode" presStyleCnt="0"/>
      <dgm:spPr/>
    </dgm:pt>
    <dgm:pt modelId="{220AE44B-5D83-4194-91B2-91E235C18435}" type="pres">
      <dgm:prSet presAssocID="{DB1F9C39-0475-4C2B-895C-52260591C1D3}" presName="parentShp" presStyleLbl="node1" presStyleIdx="0" presStyleCnt="2" custScaleX="62362" custScaleY="82602" custLinFactNeighborX="-14277" custLinFactNeighborY="-5660">
        <dgm:presLayoutVars>
          <dgm:bulletEnabled val="1"/>
        </dgm:presLayoutVars>
      </dgm:prSet>
      <dgm:spPr/>
      <dgm:t>
        <a:bodyPr/>
        <a:lstStyle/>
        <a:p>
          <a:endParaRPr lang="en-ZA"/>
        </a:p>
      </dgm:t>
    </dgm:pt>
    <dgm:pt modelId="{5F7DD3A0-D79D-4F19-8CE8-E3305259272E}" type="pres">
      <dgm:prSet presAssocID="{DB1F9C39-0475-4C2B-895C-52260591C1D3}" presName="childShp" presStyleLbl="bgAccFollowNode1" presStyleIdx="0" presStyleCnt="2" custScaleX="125702" custScaleY="141643">
        <dgm:presLayoutVars>
          <dgm:bulletEnabled val="1"/>
        </dgm:presLayoutVars>
      </dgm:prSet>
      <dgm:spPr/>
      <dgm:t>
        <a:bodyPr/>
        <a:lstStyle/>
        <a:p>
          <a:endParaRPr lang="en-ZA"/>
        </a:p>
      </dgm:t>
    </dgm:pt>
    <dgm:pt modelId="{C6939FB1-72EF-48E7-A994-91B8D3AA6C35}" type="pres">
      <dgm:prSet presAssocID="{16DB8E23-7EB3-4515-8DC3-77B29EECD3F7}" presName="spacing" presStyleCnt="0"/>
      <dgm:spPr/>
    </dgm:pt>
    <dgm:pt modelId="{A704F1D7-0417-43EA-9ED5-05C9C4951EE8}" type="pres">
      <dgm:prSet presAssocID="{442BBA8C-493C-4705-85D3-92A053786527}" presName="linNode" presStyleCnt="0"/>
      <dgm:spPr/>
    </dgm:pt>
    <dgm:pt modelId="{7C2042B4-B794-4D9F-AF70-983EA71FE8F9}" type="pres">
      <dgm:prSet presAssocID="{442BBA8C-493C-4705-85D3-92A053786527}" presName="parentShp" presStyleLbl="node1" presStyleIdx="1" presStyleCnt="2" custScaleX="62369" custScaleY="83595" custLinFactNeighborX="-14051" custLinFactNeighborY="-17163">
        <dgm:presLayoutVars>
          <dgm:bulletEnabled val="1"/>
        </dgm:presLayoutVars>
      </dgm:prSet>
      <dgm:spPr/>
      <dgm:t>
        <a:bodyPr/>
        <a:lstStyle/>
        <a:p>
          <a:endParaRPr lang="en-ZA"/>
        </a:p>
      </dgm:t>
    </dgm:pt>
    <dgm:pt modelId="{4BA843F0-EE49-4DE6-B3E8-22E98D5635C3}" type="pres">
      <dgm:prSet presAssocID="{442BBA8C-493C-4705-85D3-92A053786527}" presName="childShp" presStyleLbl="bgAccFollowNode1" presStyleIdx="1" presStyleCnt="2" custScaleX="128889" custScaleY="145777" custLinFactNeighborX="1000" custLinFactNeighborY="-9404">
        <dgm:presLayoutVars>
          <dgm:bulletEnabled val="1"/>
        </dgm:presLayoutVars>
      </dgm:prSet>
      <dgm:spPr/>
      <dgm:t>
        <a:bodyPr/>
        <a:lstStyle/>
        <a:p>
          <a:endParaRPr lang="en-ZA"/>
        </a:p>
      </dgm:t>
    </dgm:pt>
  </dgm:ptLst>
  <dgm:cxnLst>
    <dgm:cxn modelId="{61A7AAC4-03CF-4302-9589-D4DA6E990704}" srcId="{01F9AE95-0CF8-4187-A642-C5B6B51A367A}" destId="{DB1F9C39-0475-4C2B-895C-52260591C1D3}" srcOrd="0" destOrd="0" parTransId="{92E4C3FC-6615-4E23-880B-61D9E85F96F6}" sibTransId="{16DB8E23-7EB3-4515-8DC3-77B29EECD3F7}"/>
    <dgm:cxn modelId="{9D19E9A8-69EB-4507-99E2-BDD7122E4690}" type="presOf" srcId="{C2DFE1CA-FAB6-4985-BE46-F53424165233}" destId="{4BA843F0-EE49-4DE6-B3E8-22E98D5635C3}" srcOrd="0" destOrd="0" presId="urn:microsoft.com/office/officeart/2005/8/layout/vList6"/>
    <dgm:cxn modelId="{2F3CC5C2-7C18-4B46-856D-48BC17EF4E28}" type="presOf" srcId="{4338FFE7-FA57-45EF-BDC8-7504F108E185}" destId="{4BA843F0-EE49-4DE6-B3E8-22E98D5635C3}" srcOrd="0" destOrd="2" presId="urn:microsoft.com/office/officeart/2005/8/layout/vList6"/>
    <dgm:cxn modelId="{CBB916CF-DDD2-44A4-9FFF-94F2156D9456}" type="presOf" srcId="{A07EB65E-6DF9-439B-8357-3D83794DD958}" destId="{5F7DD3A0-D79D-4F19-8CE8-E3305259272E}" srcOrd="0" destOrd="1" presId="urn:microsoft.com/office/officeart/2005/8/layout/vList6"/>
    <dgm:cxn modelId="{B8CCF048-5CCF-4E10-AB56-25F4F5905B6A}" srcId="{01F9AE95-0CF8-4187-A642-C5B6B51A367A}" destId="{442BBA8C-493C-4705-85D3-92A053786527}" srcOrd="1" destOrd="0" parTransId="{7A053929-24C7-4903-AD62-7C5CC01BAB96}" sibTransId="{9409A0E9-8CA8-4607-B3FA-498C454EA38E}"/>
    <dgm:cxn modelId="{DCCFF2B6-7C35-449F-ABE6-D416EA5AAC2E}" srcId="{C2DFE1CA-FAB6-4985-BE46-F53424165233}" destId="{4338FFE7-FA57-45EF-BDC8-7504F108E185}" srcOrd="1" destOrd="0" parTransId="{82527D28-48D1-40DC-B774-0732ABB389F9}" sibTransId="{E999F3BD-7CB7-4B81-BDB1-74DCF17B4071}"/>
    <dgm:cxn modelId="{4E47D93D-5A82-499C-95A7-CE03CD556461}" type="presOf" srcId="{01F9AE95-0CF8-4187-A642-C5B6B51A367A}" destId="{36B2321D-F18F-45E4-BE21-29B5D4D044CD}" srcOrd="0" destOrd="0" presId="urn:microsoft.com/office/officeart/2005/8/layout/vList6"/>
    <dgm:cxn modelId="{5A185BB9-F580-467C-A868-684D88CDF590}" type="presOf" srcId="{6CE90C8D-8BC5-4D68-A510-2C3D3ECF0B4D}" destId="{5F7DD3A0-D79D-4F19-8CE8-E3305259272E}" srcOrd="0" destOrd="0" presId="urn:microsoft.com/office/officeart/2005/8/layout/vList6"/>
    <dgm:cxn modelId="{40A3BA57-078C-47A0-A34F-E774A9382721}" type="presOf" srcId="{442BBA8C-493C-4705-85D3-92A053786527}" destId="{7C2042B4-B794-4D9F-AF70-983EA71FE8F9}" srcOrd="0" destOrd="0" presId="urn:microsoft.com/office/officeart/2005/8/layout/vList6"/>
    <dgm:cxn modelId="{9C4070A9-7BAA-40C0-B3B0-46EEB48B8114}" type="presOf" srcId="{4FC38952-C236-4E9F-946F-A3196540B350}" destId="{4BA843F0-EE49-4DE6-B3E8-22E98D5635C3}" srcOrd="0" destOrd="1" presId="urn:microsoft.com/office/officeart/2005/8/layout/vList6"/>
    <dgm:cxn modelId="{320F6F21-EF0C-489C-8F9C-99FE57E9C27C}" srcId="{DB1F9C39-0475-4C2B-895C-52260591C1D3}" destId="{A07EB65E-6DF9-439B-8357-3D83794DD958}" srcOrd="1" destOrd="0" parTransId="{E6836113-1EFC-419D-8F9A-B70B2EA5750A}" sibTransId="{81EC50B3-B8F5-4EAD-B821-9393AFD12954}"/>
    <dgm:cxn modelId="{846CE47E-5B3E-4B21-A436-41B828764822}" type="presOf" srcId="{DB1F9C39-0475-4C2B-895C-52260591C1D3}" destId="{220AE44B-5D83-4194-91B2-91E235C18435}" srcOrd="0" destOrd="0" presId="urn:microsoft.com/office/officeart/2005/8/layout/vList6"/>
    <dgm:cxn modelId="{5C56B86D-D2A6-4E2D-8FF2-A30C27C23355}" srcId="{442BBA8C-493C-4705-85D3-92A053786527}" destId="{C2DFE1CA-FAB6-4985-BE46-F53424165233}" srcOrd="0" destOrd="0" parTransId="{C181A5DB-970B-4F38-8A32-18C143A7E64D}" sibTransId="{98EF4C0E-4A85-4FC9-99C7-5A26929813B9}"/>
    <dgm:cxn modelId="{E9AD0189-2B03-4361-9DC7-B19884FFF434}" srcId="{DB1F9C39-0475-4C2B-895C-52260591C1D3}" destId="{6CE90C8D-8BC5-4D68-A510-2C3D3ECF0B4D}" srcOrd="0" destOrd="0" parTransId="{6376FDDD-F102-4EB0-9C47-FD2C0C9A52D3}" sibTransId="{F8AF2C55-CF1A-4B71-84A8-EA2BF976DA86}"/>
    <dgm:cxn modelId="{DC277D01-2A7A-4368-A005-CA8B0B4BFB07}" srcId="{DB1F9C39-0475-4C2B-895C-52260591C1D3}" destId="{857C7D72-1757-4981-B6F5-374A6C58FD10}" srcOrd="2" destOrd="0" parTransId="{DE7AA5FD-3979-4534-8967-CFA03C7C8485}" sibTransId="{7B87A923-FE77-48B7-9C1D-27F413DA6BF2}"/>
    <dgm:cxn modelId="{E90E4259-3857-49B2-BC47-8FD355135420}" type="presOf" srcId="{857C7D72-1757-4981-B6F5-374A6C58FD10}" destId="{5F7DD3A0-D79D-4F19-8CE8-E3305259272E}" srcOrd="0" destOrd="2" presId="urn:microsoft.com/office/officeart/2005/8/layout/vList6"/>
    <dgm:cxn modelId="{538DE7D9-E012-496B-943D-1E64ADAB1CA8}" srcId="{C2DFE1CA-FAB6-4985-BE46-F53424165233}" destId="{4FC38952-C236-4E9F-946F-A3196540B350}" srcOrd="0" destOrd="0" parTransId="{C8511390-7A9D-4165-989C-9170AFC91D70}" sibTransId="{0CB34A0D-F504-4B80-86E9-B46472FD37E6}"/>
    <dgm:cxn modelId="{4559BD8E-4DAC-43C7-A923-877A0CEAA90A}" type="presParOf" srcId="{36B2321D-F18F-45E4-BE21-29B5D4D044CD}" destId="{DBD5C4AA-6138-4AE8-8890-ED1A1CF0F390}" srcOrd="0" destOrd="0" presId="urn:microsoft.com/office/officeart/2005/8/layout/vList6"/>
    <dgm:cxn modelId="{543AF479-B53F-49F1-84C4-1E542DF705CB}" type="presParOf" srcId="{DBD5C4AA-6138-4AE8-8890-ED1A1CF0F390}" destId="{220AE44B-5D83-4194-91B2-91E235C18435}" srcOrd="0" destOrd="0" presId="urn:microsoft.com/office/officeart/2005/8/layout/vList6"/>
    <dgm:cxn modelId="{210DF574-3550-4E96-8D98-C1584E7CB2E3}" type="presParOf" srcId="{DBD5C4AA-6138-4AE8-8890-ED1A1CF0F390}" destId="{5F7DD3A0-D79D-4F19-8CE8-E3305259272E}" srcOrd="1" destOrd="0" presId="urn:microsoft.com/office/officeart/2005/8/layout/vList6"/>
    <dgm:cxn modelId="{6BB72689-360A-4EB0-B3AA-C22108542A01}" type="presParOf" srcId="{36B2321D-F18F-45E4-BE21-29B5D4D044CD}" destId="{C6939FB1-72EF-48E7-A994-91B8D3AA6C35}" srcOrd="1" destOrd="0" presId="urn:microsoft.com/office/officeart/2005/8/layout/vList6"/>
    <dgm:cxn modelId="{AC735FF0-4358-413E-B756-E544B53853D8}" type="presParOf" srcId="{36B2321D-F18F-45E4-BE21-29B5D4D044CD}" destId="{A704F1D7-0417-43EA-9ED5-05C9C4951EE8}" srcOrd="2" destOrd="0" presId="urn:microsoft.com/office/officeart/2005/8/layout/vList6"/>
    <dgm:cxn modelId="{D868B791-8928-4D4F-B093-64F34E92ED49}" type="presParOf" srcId="{A704F1D7-0417-43EA-9ED5-05C9C4951EE8}" destId="{7C2042B4-B794-4D9F-AF70-983EA71FE8F9}" srcOrd="0" destOrd="0" presId="urn:microsoft.com/office/officeart/2005/8/layout/vList6"/>
    <dgm:cxn modelId="{6736B850-CFE5-477E-8F15-16F54B369997}" type="presParOf" srcId="{A704F1D7-0417-43EA-9ED5-05C9C4951EE8}" destId="{4BA843F0-EE49-4DE6-B3E8-22E98D5635C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ZA" dirty="0" smtClean="0"/>
              <a:t>IRBA Ethics Workshop 2014</a:t>
            </a:r>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ZA" dirty="0" smtClean="0"/>
              <a:t>October/November 2014</a:t>
            </a:r>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0580A5-02A3-4339-8D7C-F3B162613092}" type="slidenum">
              <a:rPr lang="en-ZA" smtClean="0"/>
              <a:t>‹#›</a:t>
            </a:fld>
            <a:endParaRPr lang="en-ZA"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 y="9060561"/>
            <a:ext cx="1022573" cy="86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3601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917575" y="744538"/>
            <a:ext cx="4962525" cy="3722687"/>
          </a:xfrm>
          <a:prstGeom prst="rect">
            <a:avLst/>
          </a:prstGeom>
        </p:spPr>
        <p:txBody>
          <a:bodyPr/>
          <a:lstStyle/>
          <a:p>
            <a:pPr lvl="0"/>
            <a:endParaRPr dirty="0"/>
          </a:p>
        </p:txBody>
      </p:sp>
      <p:sp>
        <p:nvSpPr>
          <p:cNvPr id="47" name="Shape 47"/>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1341784407"/>
      </p:ext>
    </p:extLst>
  </p:cSld>
  <p:clrMap bg1="lt1" tx1="dk1" bg2="lt2" tx2="dk2" accent1="accent1" accent2="accent2" accent3="accent3" accent4="accent4" accent5="accent5" accent6="accent6" hlink="hlink" folHlink="folHlink"/>
  <p:hf ftr="0" dt="0"/>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3712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1532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02710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52734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pPr lvl="0"/>
            <a:endParaRPr dirty="0"/>
          </a:p>
        </p:txBody>
      </p:sp>
      <p:sp>
        <p:nvSpPr>
          <p:cNvPr id="85" name="Shape 85"/>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150010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61708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874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1625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67104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9777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13937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55861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dirty="0"/>
          </a:p>
        </p:txBody>
      </p:sp>
      <p:sp>
        <p:nvSpPr>
          <p:cNvPr id="132" name="Shape 132"/>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257827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75260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15102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026838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00367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28600">
              <a:buSzTx/>
              <a:buNone/>
              <a:defRPr sz="1800"/>
            </a:pPr>
            <a:r>
              <a:rPr lang="en-ZA" sz="2800" dirty="0" smtClean="0">
                <a:latin typeface="Calibri" panose="020F0502020204030204" pitchFamily="34" charset="0"/>
              </a:rPr>
              <a:t>Why does section 90(2) actually exist?</a:t>
            </a:r>
          </a:p>
          <a:p>
            <a:pPr marL="265113" lvl="1" indent="-36513">
              <a:buSzTx/>
              <a:buNone/>
              <a:defRPr sz="1800"/>
            </a:pPr>
            <a:r>
              <a:rPr lang="en-ZA" sz="2800" dirty="0" smtClean="0">
                <a:latin typeface="Calibri" panose="020F0502020204030204" pitchFamily="34" charset="0"/>
              </a:rPr>
              <a:t>Standard setters and regulators the world-over are concerned about independence.</a:t>
            </a:r>
          </a:p>
          <a:p>
            <a:pPr marL="661736" lvl="1" indent="-280736">
              <a:buChar char="•"/>
              <a:defRPr sz="1800"/>
            </a:pPr>
            <a:r>
              <a:rPr lang="en-ZA" sz="2800" dirty="0" smtClean="0">
                <a:latin typeface="Calibri" panose="020F0502020204030204" pitchFamily="34" charset="0"/>
              </a:rPr>
              <a:t>IFAC</a:t>
            </a:r>
          </a:p>
          <a:p>
            <a:pPr marL="661736" lvl="1" indent="-280736">
              <a:buChar char="•"/>
              <a:defRPr sz="1800"/>
            </a:pPr>
            <a:r>
              <a:rPr lang="en-ZA" sz="2800" dirty="0" smtClean="0">
                <a:latin typeface="Calibri" panose="020F0502020204030204" pitchFamily="34" charset="0"/>
              </a:rPr>
              <a:t>PCAOB</a:t>
            </a:r>
          </a:p>
          <a:p>
            <a:pPr marL="661736" lvl="1" indent="-280736">
              <a:buChar char="•"/>
              <a:defRPr sz="1800"/>
            </a:pPr>
            <a:r>
              <a:rPr lang="en-ZA" sz="2800" dirty="0" smtClean="0">
                <a:latin typeface="Calibri" panose="020F0502020204030204" pitchFamily="34" charset="0"/>
              </a:rPr>
              <a:t>European Commission</a:t>
            </a:r>
          </a:p>
          <a:p>
            <a:pPr marL="661736" lvl="1" indent="-280736">
              <a:buChar char="•"/>
              <a:defRPr sz="1800"/>
            </a:pPr>
            <a:r>
              <a:rPr lang="en-ZA" sz="2800" dirty="0" smtClean="0">
                <a:latin typeface="Calibri" panose="020F0502020204030204" pitchFamily="34" charset="0"/>
              </a:rPr>
              <a:t>IRBA</a:t>
            </a:r>
          </a:p>
          <a:p>
            <a:pPr marL="661736" lvl="1" indent="-280736">
              <a:buChar char="•"/>
              <a:defRPr sz="1800"/>
            </a:pPr>
            <a:r>
              <a:rPr lang="en-ZA" sz="2800" dirty="0" smtClean="0">
                <a:latin typeface="Calibri" panose="020F0502020204030204" pitchFamily="34" charset="0"/>
              </a:rPr>
              <a:t>SA Legislators</a:t>
            </a:r>
          </a:p>
          <a:p>
            <a:pPr marL="661736" lvl="1" indent="-280736">
              <a:buChar char="•"/>
              <a:defRPr sz="1800"/>
            </a:pPr>
            <a:r>
              <a:rPr lang="en-ZA" sz="2800" dirty="0" smtClean="0">
                <a:latin typeface="Calibri" panose="020F0502020204030204" pitchFamily="34" charset="0"/>
              </a:rPr>
              <a:t>more</a:t>
            </a:r>
          </a:p>
          <a:p>
            <a:endParaRPr lang="en-ZA" dirty="0"/>
          </a:p>
        </p:txBody>
      </p:sp>
    </p:spTree>
    <p:extLst>
      <p:ext uri="{BB962C8B-B14F-4D97-AF65-F5344CB8AC3E}">
        <p14:creationId xmlns:p14="http://schemas.microsoft.com/office/powerpoint/2010/main" val="169180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9729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857821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55093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10248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738040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45634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345279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65242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pPr lvl="0"/>
            <a:endParaRPr dirty="0"/>
          </a:p>
        </p:txBody>
      </p:sp>
      <p:sp>
        <p:nvSpPr>
          <p:cNvPr id="190" name="Shape 190"/>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474542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pPr lvl="0"/>
            <a:endParaRPr dirty="0"/>
          </a:p>
        </p:txBody>
      </p:sp>
      <p:sp>
        <p:nvSpPr>
          <p:cNvPr id="197" name="Shape 197"/>
          <p:cNvSpPr>
            <a:spLocks noGrp="1"/>
          </p:cNvSpPr>
          <p:nvPr>
            <p:ph type="body" sz="quarter" idx="1"/>
          </p:nvPr>
        </p:nvSpPr>
        <p:spPr>
          <a:prstGeom prst="rect">
            <a:avLst/>
          </a:prstGeom>
        </p:spPr>
        <p:txBody>
          <a:bodyPr/>
          <a:lstStyle/>
          <a:p>
            <a:pPr lvl="1">
              <a:defRPr sz="1800"/>
            </a:pPr>
            <a:endParaRPr sz="2400" dirty="0"/>
          </a:p>
        </p:txBody>
      </p:sp>
    </p:spTree>
    <p:extLst>
      <p:ext uri="{BB962C8B-B14F-4D97-AF65-F5344CB8AC3E}">
        <p14:creationId xmlns:p14="http://schemas.microsoft.com/office/powerpoint/2010/main" val="818152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293483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pPr lvl="0"/>
            <a:endParaRPr dirty="0"/>
          </a:p>
        </p:txBody>
      </p:sp>
      <p:sp>
        <p:nvSpPr>
          <p:cNvPr id="209" name="Shape 209"/>
          <p:cNvSpPr>
            <a:spLocks noGrp="1"/>
          </p:cNvSpPr>
          <p:nvPr>
            <p:ph type="body" sz="quarter" idx="1"/>
          </p:nvPr>
        </p:nvSpPr>
        <p:spPr>
          <a:prstGeom prst="rect">
            <a:avLst/>
          </a:prstGeom>
        </p:spPr>
        <p:txBody>
          <a:bodyPr/>
          <a:lstStyle/>
          <a:p>
            <a:pPr lvl="1">
              <a:defRPr sz="1800"/>
            </a:pPr>
            <a:endParaRPr sz="2400" dirty="0"/>
          </a:p>
        </p:txBody>
      </p:sp>
    </p:spTree>
    <p:extLst>
      <p:ext uri="{BB962C8B-B14F-4D97-AF65-F5344CB8AC3E}">
        <p14:creationId xmlns:p14="http://schemas.microsoft.com/office/powerpoint/2010/main" val="763395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060446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pPr lvl="0"/>
            <a:endParaRPr dirty="0"/>
          </a:p>
        </p:txBody>
      </p:sp>
      <p:sp>
        <p:nvSpPr>
          <p:cNvPr id="221" name="Shape 221"/>
          <p:cNvSpPr>
            <a:spLocks noGrp="1"/>
          </p:cNvSpPr>
          <p:nvPr>
            <p:ph type="body" sz="quarter" idx="1"/>
          </p:nvPr>
        </p:nvSpPr>
        <p:spPr>
          <a:prstGeom prst="rect">
            <a:avLst/>
          </a:prstGeom>
        </p:spPr>
        <p:txBody>
          <a:bodyPr/>
          <a:lstStyle/>
          <a:p>
            <a:pPr lvl="1">
              <a:defRPr sz="1800"/>
            </a:pPr>
            <a:endParaRPr sz="2400" dirty="0"/>
          </a:p>
        </p:txBody>
      </p:sp>
    </p:spTree>
    <p:extLst>
      <p:ext uri="{BB962C8B-B14F-4D97-AF65-F5344CB8AC3E}">
        <p14:creationId xmlns:p14="http://schemas.microsoft.com/office/powerpoint/2010/main" val="2898236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72833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214501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2484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62906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61885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18234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41258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250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None/>
              <a:defRPr sz="3200"/>
            </a:lvl1pPr>
            <a:lvl2pPr marL="0" indent="457200" algn="ctr">
              <a:buSzTx/>
              <a:buNone/>
              <a:defRPr sz="3200"/>
            </a:lvl2pPr>
            <a:lvl3pPr marL="0" indent="914400" algn="ctr">
              <a:buSzTx/>
              <a:buNone/>
              <a:defRPr sz="3200"/>
            </a:lvl3pPr>
            <a:lvl4pPr marL="0" indent="1371600" algn="ctr">
              <a:buSzTx/>
              <a:buNone/>
              <a:defRPr sz="3200"/>
            </a:lvl4pPr>
            <a:lvl5pPr marL="0" indent="1828800" algn="ctr">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cap="all">
                <a:latin typeface="Arial Bold"/>
                <a:ea typeface="Arial Bold"/>
                <a:cs typeface="Arial Bold"/>
                <a:sym typeface="Arial Bold"/>
              </a:defRPr>
            </a:lvl1pPr>
          </a:lstStyle>
          <a:p>
            <a:pPr lvl="0">
              <a:defRPr sz="1800" cap="none"/>
            </a:pPr>
            <a:r>
              <a:rPr sz="4000" cap="all"/>
              <a:t>Title Text</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None/>
              <a:defRPr>
                <a:latin typeface="Arial Bold"/>
                <a:ea typeface="Arial Bold"/>
                <a:cs typeface="Arial Bold"/>
                <a:sym typeface="Arial Bold"/>
              </a:defRPr>
            </a:lvl1pPr>
            <a:lvl2pPr marL="0" indent="457200">
              <a:spcBef>
                <a:spcPts val="500"/>
              </a:spcBef>
              <a:buSzTx/>
              <a:buNone/>
              <a:defRPr>
                <a:latin typeface="Arial Bold"/>
                <a:ea typeface="Arial Bold"/>
                <a:cs typeface="Arial Bold"/>
                <a:sym typeface="Arial Bold"/>
              </a:defRPr>
            </a:lvl2pPr>
            <a:lvl3pPr marL="0" indent="914400">
              <a:spcBef>
                <a:spcPts val="500"/>
              </a:spcBef>
              <a:buSzTx/>
              <a:buNone/>
              <a:defRPr>
                <a:latin typeface="Arial Bold"/>
                <a:ea typeface="Arial Bold"/>
                <a:cs typeface="Arial Bold"/>
                <a:sym typeface="Arial Bold"/>
              </a:defRPr>
            </a:lvl3pPr>
            <a:lvl4pPr marL="0" indent="1371600">
              <a:spcBef>
                <a:spcPts val="500"/>
              </a:spcBef>
              <a:buSzTx/>
              <a:buNone/>
              <a:defRPr>
                <a:latin typeface="Arial Bold"/>
                <a:ea typeface="Arial Bold"/>
                <a:cs typeface="Arial Bold"/>
                <a:sym typeface="Arial Bold"/>
              </a:defRPr>
            </a:lvl4pPr>
            <a:lvl5pPr marL="0" indent="1828800">
              <a:spcBef>
                <a:spcPts val="500"/>
              </a:spcBef>
              <a:buSzTx/>
              <a:buNone/>
              <a:defRPr>
                <a:latin typeface="Arial Bold"/>
                <a:ea typeface="Arial Bold"/>
                <a:cs typeface="Arial Bold"/>
                <a:sym typeface="Arial Bold"/>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440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 name="Shape 4"/>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hf hdr="0" ftr="0" dt="0"/>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257175" indent="-257175">
        <a:spcBef>
          <a:spcPts val="700"/>
        </a:spcBef>
        <a:buSzPct val="100000"/>
        <a:buChar char="•"/>
        <a:defRPr sz="2400">
          <a:latin typeface="Arial"/>
          <a:ea typeface="Arial"/>
          <a:cs typeface="Arial"/>
          <a:sym typeface="Arial"/>
        </a:defRPr>
      </a:lvl1pPr>
      <a:lvl2pPr marL="702128" indent="-244928">
        <a:spcBef>
          <a:spcPts val="700"/>
        </a:spcBef>
        <a:buSzPct val="100000"/>
        <a:buChar char="–"/>
        <a:defRPr sz="2400">
          <a:latin typeface="Arial"/>
          <a:ea typeface="Arial"/>
          <a:cs typeface="Arial"/>
          <a:sym typeface="Arial"/>
        </a:defRPr>
      </a:lvl2pPr>
      <a:lvl3pPr marL="1143000" indent="-228600">
        <a:spcBef>
          <a:spcPts val="700"/>
        </a:spcBef>
        <a:buSzPct val="100000"/>
        <a:buChar char="•"/>
        <a:defRPr sz="2400">
          <a:latin typeface="Arial"/>
          <a:ea typeface="Arial"/>
          <a:cs typeface="Arial"/>
          <a:sym typeface="Arial"/>
        </a:defRPr>
      </a:lvl3pPr>
      <a:lvl4pPr marL="1645920" indent="-274320">
        <a:spcBef>
          <a:spcPts val="700"/>
        </a:spcBef>
        <a:buSzPct val="100000"/>
        <a:buChar char="–"/>
        <a:defRPr sz="2400">
          <a:latin typeface="Arial"/>
          <a:ea typeface="Arial"/>
          <a:cs typeface="Arial"/>
          <a:sym typeface="Arial"/>
        </a:defRPr>
      </a:lvl4pPr>
      <a:lvl5pPr marL="2103120" indent="-274320">
        <a:spcBef>
          <a:spcPts val="700"/>
        </a:spcBef>
        <a:buSzPct val="100000"/>
        <a:buChar char="»"/>
        <a:defRPr sz="2400">
          <a:latin typeface="Arial"/>
          <a:ea typeface="Arial"/>
          <a:cs typeface="Arial"/>
          <a:sym typeface="Arial"/>
        </a:defRPr>
      </a:lvl5pPr>
      <a:lvl6pPr marL="2560320" indent="-274320">
        <a:spcBef>
          <a:spcPts val="700"/>
        </a:spcBef>
        <a:buSzPct val="100000"/>
        <a:buChar char="»"/>
        <a:defRPr sz="2400">
          <a:latin typeface="Arial"/>
          <a:ea typeface="Arial"/>
          <a:cs typeface="Arial"/>
          <a:sym typeface="Arial"/>
        </a:defRPr>
      </a:lvl6pPr>
      <a:lvl7pPr marL="3017520" indent="-274320">
        <a:spcBef>
          <a:spcPts val="700"/>
        </a:spcBef>
        <a:buSzPct val="100000"/>
        <a:buChar char="»"/>
        <a:defRPr sz="2400">
          <a:latin typeface="Arial"/>
          <a:ea typeface="Arial"/>
          <a:cs typeface="Arial"/>
          <a:sym typeface="Arial"/>
        </a:defRPr>
      </a:lvl7pPr>
      <a:lvl8pPr marL="3474720" indent="-274320">
        <a:spcBef>
          <a:spcPts val="700"/>
        </a:spcBef>
        <a:buSzPct val="100000"/>
        <a:buChar char="»"/>
        <a:defRPr sz="2400">
          <a:latin typeface="Arial"/>
          <a:ea typeface="Arial"/>
          <a:cs typeface="Arial"/>
          <a:sym typeface="Arial"/>
        </a:defRPr>
      </a:lvl8pPr>
      <a:lvl9pPr marL="3931920" indent="-274320">
        <a:spcBef>
          <a:spcPts val="700"/>
        </a:spcBef>
        <a:buSzPct val="100000"/>
        <a:buChar char="»"/>
        <a:defRPr sz="2400">
          <a:latin typeface="Arial"/>
          <a:ea typeface="Arial"/>
          <a:cs typeface="Arial"/>
          <a:sym typeface="Arial"/>
        </a:defRPr>
      </a:lvl9pPr>
    </p:bodyStyle>
    <p:otherStyle>
      <a:lvl1pPr algn="r">
        <a:defRPr sz="1400">
          <a:solidFill>
            <a:schemeClr val="tx1"/>
          </a:solidFill>
          <a:latin typeface="+mn-lt"/>
          <a:ea typeface="+mn-ea"/>
          <a:cs typeface="+mn-cs"/>
          <a:sym typeface="Arial Bold"/>
        </a:defRPr>
      </a:lvl1pPr>
      <a:lvl2pPr indent="457200" algn="r">
        <a:defRPr sz="1400">
          <a:solidFill>
            <a:schemeClr val="tx1"/>
          </a:solidFill>
          <a:latin typeface="+mn-lt"/>
          <a:ea typeface="+mn-ea"/>
          <a:cs typeface="+mn-cs"/>
          <a:sym typeface="Arial Bold"/>
        </a:defRPr>
      </a:lvl2pPr>
      <a:lvl3pPr indent="914400" algn="r">
        <a:defRPr sz="1400">
          <a:solidFill>
            <a:schemeClr val="tx1"/>
          </a:solidFill>
          <a:latin typeface="+mn-lt"/>
          <a:ea typeface="+mn-ea"/>
          <a:cs typeface="+mn-cs"/>
          <a:sym typeface="Arial Bold"/>
        </a:defRPr>
      </a:lvl3pPr>
      <a:lvl4pPr indent="1371600" algn="r">
        <a:defRPr sz="1400">
          <a:solidFill>
            <a:schemeClr val="tx1"/>
          </a:solidFill>
          <a:latin typeface="+mn-lt"/>
          <a:ea typeface="+mn-ea"/>
          <a:cs typeface="+mn-cs"/>
          <a:sym typeface="Arial Bold"/>
        </a:defRPr>
      </a:lvl4pPr>
      <a:lvl5pPr indent="1828800" algn="r">
        <a:defRPr sz="1400">
          <a:solidFill>
            <a:schemeClr val="tx1"/>
          </a:solidFill>
          <a:latin typeface="+mn-lt"/>
          <a:ea typeface="+mn-ea"/>
          <a:cs typeface="+mn-cs"/>
          <a:sym typeface="Arial Bold"/>
        </a:defRPr>
      </a:lvl5pPr>
      <a:lvl6pPr indent="2286000" algn="r">
        <a:defRPr sz="1400">
          <a:solidFill>
            <a:schemeClr val="tx1"/>
          </a:solidFill>
          <a:latin typeface="+mn-lt"/>
          <a:ea typeface="+mn-ea"/>
          <a:cs typeface="+mn-cs"/>
          <a:sym typeface="Arial Bold"/>
        </a:defRPr>
      </a:lvl6pPr>
      <a:lvl7pPr indent="2743200" algn="r">
        <a:defRPr sz="1400">
          <a:solidFill>
            <a:schemeClr val="tx1"/>
          </a:solidFill>
          <a:latin typeface="+mn-lt"/>
          <a:ea typeface="+mn-ea"/>
          <a:cs typeface="+mn-cs"/>
          <a:sym typeface="Arial Bold"/>
        </a:defRPr>
      </a:lvl7pPr>
      <a:lvl8pPr indent="3200400" algn="r">
        <a:defRPr sz="1400">
          <a:solidFill>
            <a:schemeClr val="tx1"/>
          </a:solidFill>
          <a:latin typeface="+mn-lt"/>
          <a:ea typeface="+mn-ea"/>
          <a:cs typeface="+mn-cs"/>
          <a:sym typeface="Arial Bold"/>
        </a:defRPr>
      </a:lvl8pPr>
      <a:lvl9pPr indent="3657600" algn="r">
        <a:defRPr sz="1400">
          <a:solidFill>
            <a:schemeClr val="tx1"/>
          </a:solidFill>
          <a:latin typeface="+mn-lt"/>
          <a:ea typeface="+mn-ea"/>
          <a:cs typeface="+mn-cs"/>
          <a:sym typeface="Arial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fac.org/publications-resources/2014-handbook-code-ethics-professional-accounta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standards@irba.co.z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consultus@schackermann.eu" TargetMode="External"/><Relationship Id="rId4" Type="http://schemas.openxmlformats.org/officeDocument/2006/relationships/hyperlink" Target="http://www.irba.co.za/"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6865" y="1443254"/>
            <a:ext cx="6389065" cy="541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Shape 49"/>
          <p:cNvSpPr>
            <a:spLocks noGrp="1"/>
          </p:cNvSpPr>
          <p:nvPr>
            <p:ph type="title"/>
          </p:nvPr>
        </p:nvSpPr>
        <p:spPr>
          <a:xfrm>
            <a:off x="2123728" y="260648"/>
            <a:ext cx="5756177" cy="1800201"/>
          </a:xfrm>
          <a:prstGeom prst="rect">
            <a:avLst/>
          </a:prstGeom>
        </p:spPr>
        <p:txBody>
          <a:bodyPr lIns="0" tIns="0" rIns="0" bIns="0">
            <a:noAutofit/>
          </a:bodyPr>
          <a:lstStyle/>
          <a:p>
            <a:pPr lvl="0" algn="r" defTabSz="832104">
              <a:defRPr sz="1800"/>
            </a:pPr>
            <a:r>
              <a:rPr lang="en-ZA" sz="4000" dirty="0" smtClean="0">
                <a:latin typeface="Arial Bold"/>
                <a:ea typeface="Arial Bold"/>
                <a:cs typeface="Arial Bold"/>
                <a:sym typeface="Arial Bold"/>
              </a:rPr>
              <a:t>E</a:t>
            </a:r>
            <a:r>
              <a:rPr sz="4000" dirty="0" smtClean="0">
                <a:latin typeface="Arial Bold"/>
                <a:ea typeface="Arial Bold"/>
                <a:cs typeface="Arial Bold"/>
                <a:sym typeface="Arial Bold"/>
              </a:rPr>
              <a:t>THICS WORKSHOPS</a:t>
            </a:r>
            <a:br>
              <a:rPr sz="4000" dirty="0" smtClean="0">
                <a:latin typeface="Arial Bold"/>
                <a:ea typeface="Arial Bold"/>
                <a:cs typeface="Arial Bold"/>
                <a:sym typeface="Arial Bold"/>
              </a:rPr>
            </a:br>
            <a:r>
              <a:rPr sz="4000" dirty="0" smtClean="0">
                <a:latin typeface="Arial" panose="020B0604020202020204" pitchFamily="34" charset="0"/>
                <a:ea typeface="Arial Bold"/>
                <a:cs typeface="Arial" panose="020B0604020202020204" pitchFamily="34" charset="0"/>
                <a:sym typeface="Arial Bold"/>
              </a:rPr>
              <a:t>2014</a:t>
            </a:r>
            <a:endParaRPr sz="4000" dirty="0">
              <a:latin typeface="Arial" panose="020B0604020202020204" pitchFamily="34" charset="0"/>
              <a:ea typeface="Arial Bold"/>
              <a:cs typeface="Arial" panose="020B0604020202020204" pitchFamily="34" charset="0"/>
              <a:sym typeface="Arial Bold"/>
            </a:endParaRPr>
          </a:p>
        </p:txBody>
      </p:sp>
      <p:sp>
        <p:nvSpPr>
          <p:cNvPr id="3" name="Slide Number Placeholder 2"/>
          <p:cNvSpPr>
            <a:spLocks noGrp="1"/>
          </p:cNvSpPr>
          <p:nvPr>
            <p:ph type="sldNum" sz="quarter" idx="2"/>
          </p:nvPr>
        </p:nvSpPr>
        <p:spPr>
          <a:xfrm>
            <a:off x="6991843" y="260648"/>
            <a:ext cx="2133600" cy="288824"/>
          </a:xfrm>
        </p:spPr>
        <p:txBody>
          <a:bodyPr/>
          <a:lstStyle/>
          <a:p>
            <a:pPr lvl="0"/>
            <a:fld id="{86CB4B4D-7CA3-9044-876B-883B54F8677D}" type="slidenum">
              <a:rPr lang="en-ZA" smtClean="0"/>
              <a:t>1</a:t>
            </a:fld>
            <a:endParaRPr lang="en-ZA" dirty="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body" idx="1"/>
          </p:nvPr>
        </p:nvSpPr>
        <p:spPr>
          <a:xfrm>
            <a:off x="457200" y="1600200"/>
            <a:ext cx="8507288" cy="4525963"/>
          </a:xfrm>
          <a:prstGeom prst="rect">
            <a:avLst/>
          </a:prstGeom>
        </p:spPr>
        <p:txBody>
          <a:bodyPr lIns="0" tIns="0" rIns="0" bIns="0">
            <a:noAutofit/>
          </a:bodyPr>
          <a:lstStyle/>
          <a:p>
            <a:pPr marL="0" lvl="0" indent="0">
              <a:spcBef>
                <a:spcPts val="500"/>
              </a:spcBef>
              <a:buSzTx/>
              <a:buNone/>
              <a:defRPr sz="1800"/>
            </a:pPr>
            <a:r>
              <a:rPr sz="2000" b="1" dirty="0">
                <a:solidFill>
                  <a:srgbClr val="C00000"/>
                </a:solidFill>
                <a:latin typeface="Arial" panose="020B0604020202020204" pitchFamily="34" charset="0"/>
                <a:cs typeface="Arial" panose="020B0604020202020204" pitchFamily="34" charset="0"/>
              </a:rPr>
              <a:t>Steps to be </a:t>
            </a:r>
            <a:r>
              <a:rPr sz="2000" b="1" dirty="0" smtClean="0">
                <a:solidFill>
                  <a:srgbClr val="C00000"/>
                </a:solidFill>
                <a:latin typeface="Arial" panose="020B0604020202020204" pitchFamily="34" charset="0"/>
                <a:cs typeface="Arial" panose="020B0604020202020204" pitchFamily="34" charset="0"/>
              </a:rPr>
              <a:t>taken</a:t>
            </a:r>
            <a:r>
              <a:rPr lang="en-ZA" sz="2000" b="1" dirty="0" smtClean="0">
                <a:solidFill>
                  <a:srgbClr val="C00000"/>
                </a:solidFill>
                <a:latin typeface="Arial" panose="020B0604020202020204" pitchFamily="34" charset="0"/>
                <a:cs typeface="Arial" panose="020B0604020202020204" pitchFamily="34" charset="0"/>
              </a:rPr>
              <a:t> when </a:t>
            </a:r>
            <a:r>
              <a:rPr lang="en-ZA" sz="2000" b="1" smtClean="0">
                <a:solidFill>
                  <a:srgbClr val="C00000"/>
                </a:solidFill>
                <a:latin typeface="Arial" panose="020B0604020202020204" pitchFamily="34" charset="0"/>
                <a:cs typeface="Arial" panose="020B0604020202020204" pitchFamily="34" charset="0"/>
              </a:rPr>
              <a:t>a threat </a:t>
            </a:r>
            <a:r>
              <a:rPr lang="en-ZA" sz="2000" b="1" dirty="0" smtClean="0">
                <a:solidFill>
                  <a:srgbClr val="C00000"/>
                </a:solidFill>
                <a:latin typeface="Arial" panose="020B0604020202020204" pitchFamily="34" charset="0"/>
                <a:cs typeface="Arial" panose="020B0604020202020204" pitchFamily="34" charset="0"/>
              </a:rPr>
              <a:t>is identified</a:t>
            </a:r>
            <a:endParaRPr sz="2000" b="1" dirty="0">
              <a:solidFill>
                <a:srgbClr val="C00000"/>
              </a:solidFill>
              <a:latin typeface="Arial" panose="020B0604020202020204" pitchFamily="34" charset="0"/>
              <a:cs typeface="Arial" panose="020B0604020202020204" pitchFamily="34" charset="0"/>
            </a:endParaRPr>
          </a:p>
          <a:p>
            <a:pPr marL="726621" lvl="1" indent="-326571">
              <a:spcBef>
                <a:spcPts val="400"/>
              </a:spcBef>
              <a:buAutoNum type="alphaLcPeriod"/>
              <a:defRPr sz="1800"/>
            </a:pPr>
            <a:r>
              <a:rPr sz="2000" dirty="0" smtClean="0">
                <a:latin typeface="Arial" panose="020B0604020202020204" pitchFamily="34" charset="0"/>
                <a:cs typeface="Arial" panose="020B0604020202020204" pitchFamily="34" charset="0"/>
              </a:rPr>
              <a:t>Evaluate </a:t>
            </a:r>
            <a:r>
              <a:rPr sz="2000" dirty="0">
                <a:latin typeface="Arial" panose="020B0604020202020204" pitchFamily="34" charset="0"/>
                <a:cs typeface="Arial" panose="020B0604020202020204" pitchFamily="34" charset="0"/>
              </a:rPr>
              <a:t>significance</a:t>
            </a:r>
          </a:p>
          <a:p>
            <a:pPr marL="726621" lvl="1" indent="-326571">
              <a:spcBef>
                <a:spcPts val="400"/>
              </a:spcBef>
              <a:buAutoNum type="alphaLcPeriod"/>
              <a:defRPr sz="1800"/>
            </a:pPr>
            <a:r>
              <a:rPr sz="2000" dirty="0">
                <a:latin typeface="Arial" panose="020B0604020202020204" pitchFamily="34" charset="0"/>
                <a:cs typeface="Arial" panose="020B0604020202020204" pitchFamily="34" charset="0"/>
              </a:rPr>
              <a:t>Take qualitative and quantitative action</a:t>
            </a:r>
          </a:p>
          <a:p>
            <a:pPr marL="0" lvl="0" indent="0">
              <a:spcBef>
                <a:spcPts val="500"/>
              </a:spcBef>
              <a:buSzTx/>
              <a:buNone/>
              <a:defRPr sz="1800"/>
            </a:pPr>
            <a:endParaRPr lang="en-ZA" sz="1000" dirty="0" smtClean="0">
              <a:latin typeface="Arial" panose="020B0604020202020204" pitchFamily="34" charset="0"/>
              <a:cs typeface="Arial" panose="020B0604020202020204" pitchFamily="34" charset="0"/>
            </a:endParaRPr>
          </a:p>
          <a:p>
            <a:pPr marL="0" lvl="0" indent="0">
              <a:spcBef>
                <a:spcPts val="500"/>
              </a:spcBef>
              <a:buSzTx/>
              <a:buNone/>
              <a:defRPr sz="1800"/>
            </a:pPr>
            <a:r>
              <a:rPr sz="2000" b="1" dirty="0" smtClean="0">
                <a:solidFill>
                  <a:srgbClr val="C00000"/>
                </a:solidFill>
                <a:latin typeface="Arial" panose="020B0604020202020204" pitchFamily="34" charset="0"/>
                <a:cs typeface="Arial" panose="020B0604020202020204" pitchFamily="34" charset="0"/>
              </a:rPr>
              <a:t>Objective </a:t>
            </a:r>
            <a:r>
              <a:rPr sz="2000" b="1" dirty="0">
                <a:solidFill>
                  <a:srgbClr val="C00000"/>
                </a:solidFill>
                <a:latin typeface="Arial" panose="020B0604020202020204" pitchFamily="34" charset="0"/>
                <a:cs typeface="Arial" panose="020B0604020202020204" pitchFamily="34" charset="0"/>
              </a:rPr>
              <a:t>must be</a:t>
            </a:r>
          </a:p>
          <a:p>
            <a:pPr marL="726621" lvl="1" indent="-326571">
              <a:spcBef>
                <a:spcPts val="400"/>
              </a:spcBef>
              <a:buAutoNum type="alphaLcPeriod"/>
              <a:defRPr sz="1800"/>
            </a:pPr>
            <a:r>
              <a:rPr sz="2000" dirty="0">
                <a:latin typeface="Arial" panose="020B0604020202020204" pitchFamily="34" charset="0"/>
                <a:cs typeface="Arial" panose="020B0604020202020204" pitchFamily="34" charset="0"/>
              </a:rPr>
              <a:t>Threats have been eliminated</a:t>
            </a:r>
          </a:p>
          <a:p>
            <a:pPr marL="726621" lvl="1" indent="-326571">
              <a:spcBef>
                <a:spcPts val="400"/>
              </a:spcBef>
              <a:buAutoNum type="alphaLcPeriod"/>
              <a:defRPr sz="1800"/>
            </a:pPr>
            <a:r>
              <a:rPr sz="2000" dirty="0">
                <a:latin typeface="Arial" panose="020B0604020202020204" pitchFamily="34" charset="0"/>
                <a:cs typeface="Arial" panose="020B0604020202020204" pitchFamily="34" charset="0"/>
              </a:rPr>
              <a:t>Threats have been reduced to an acceptable level </a:t>
            </a:r>
            <a:r>
              <a:rPr sz="2000" dirty="0" smtClean="0">
                <a:latin typeface="Arial" panose="020B0604020202020204" pitchFamily="34" charset="0"/>
                <a:cs typeface="Arial" panose="020B0604020202020204" pitchFamily="34" charset="0"/>
              </a:rPr>
              <a:t>(judg</a:t>
            </a:r>
            <a:r>
              <a:rPr lang="en-ZA" sz="2000" dirty="0" smtClean="0">
                <a:latin typeface="Arial" panose="020B0604020202020204" pitchFamily="34" charset="0"/>
                <a:cs typeface="Arial" panose="020B0604020202020204" pitchFamily="34" charset="0"/>
              </a:rPr>
              <a:t>e</a:t>
            </a:r>
            <a:r>
              <a:rPr sz="2000" dirty="0" smtClean="0">
                <a:latin typeface="Arial" panose="020B0604020202020204" pitchFamily="34" charset="0"/>
                <a:cs typeface="Arial" panose="020B0604020202020204" pitchFamily="34" charset="0"/>
              </a:rPr>
              <a:t>ment)</a:t>
            </a:r>
            <a:endParaRPr sz="2000" dirty="0">
              <a:latin typeface="Arial" panose="020B0604020202020204" pitchFamily="34" charset="0"/>
              <a:cs typeface="Arial" panose="020B0604020202020204" pitchFamily="34" charset="0"/>
            </a:endParaRPr>
          </a:p>
          <a:p>
            <a:pPr marL="0" lvl="0" indent="0">
              <a:spcBef>
                <a:spcPts val="500"/>
              </a:spcBef>
              <a:buSzTx/>
              <a:buNone/>
              <a:defRPr sz="1800"/>
            </a:pPr>
            <a:endParaRPr lang="en-ZA" sz="1000" dirty="0" smtClean="0">
              <a:latin typeface="Arial" panose="020B0604020202020204" pitchFamily="34" charset="0"/>
              <a:cs typeface="Arial" panose="020B0604020202020204" pitchFamily="34" charset="0"/>
            </a:endParaRPr>
          </a:p>
          <a:p>
            <a:pPr marL="0" lvl="0" indent="0">
              <a:spcBef>
                <a:spcPts val="500"/>
              </a:spcBef>
              <a:buSzTx/>
              <a:buNone/>
              <a:defRPr sz="1800"/>
            </a:pPr>
            <a:r>
              <a:rPr sz="2000" b="1" dirty="0" smtClean="0">
                <a:solidFill>
                  <a:srgbClr val="C00000"/>
                </a:solidFill>
                <a:latin typeface="Arial" panose="020B0604020202020204" pitchFamily="34" charset="0"/>
                <a:cs typeface="Arial" panose="020B0604020202020204" pitchFamily="34" charset="0"/>
              </a:rPr>
              <a:t>Objective </a:t>
            </a:r>
            <a:r>
              <a:rPr sz="2000" b="1" dirty="0">
                <a:solidFill>
                  <a:srgbClr val="C00000"/>
                </a:solidFill>
                <a:latin typeface="Arial" panose="020B0604020202020204" pitchFamily="34" charset="0"/>
                <a:cs typeface="Arial" panose="020B0604020202020204" pitchFamily="34" charset="0"/>
              </a:rPr>
              <a:t>not achieved</a:t>
            </a:r>
          </a:p>
          <a:p>
            <a:pPr marL="726621" lvl="1" indent="-326571">
              <a:spcBef>
                <a:spcPts val="400"/>
              </a:spcBef>
              <a:buAutoNum type="alphaLcPeriod"/>
              <a:defRPr sz="1800"/>
            </a:pPr>
            <a:r>
              <a:rPr sz="2000" dirty="0">
                <a:latin typeface="Arial" panose="020B0604020202020204" pitchFamily="34" charset="0"/>
                <a:cs typeface="Arial" panose="020B0604020202020204" pitchFamily="34" charset="0"/>
              </a:rPr>
              <a:t>Decline</a:t>
            </a:r>
          </a:p>
          <a:p>
            <a:pPr marL="726621" lvl="1" indent="-326571">
              <a:spcBef>
                <a:spcPts val="400"/>
              </a:spcBef>
              <a:buAutoNum type="alphaLcPeriod"/>
              <a:defRPr sz="1800"/>
            </a:pPr>
            <a:r>
              <a:rPr sz="2000" dirty="0">
                <a:latin typeface="Arial" panose="020B0604020202020204" pitchFamily="34" charset="0"/>
                <a:cs typeface="Arial" panose="020B0604020202020204" pitchFamily="34" charset="0"/>
              </a:rPr>
              <a:t>Discontinue</a:t>
            </a:r>
          </a:p>
          <a:p>
            <a:pPr marL="726621" lvl="1" indent="-326571">
              <a:spcBef>
                <a:spcPts val="400"/>
              </a:spcBef>
              <a:buAutoNum type="alphaLcPeriod"/>
              <a:defRPr sz="1800"/>
            </a:pPr>
            <a:r>
              <a:rPr sz="2000" dirty="0">
                <a:latin typeface="Arial" panose="020B0604020202020204" pitchFamily="34" charset="0"/>
                <a:cs typeface="Arial" panose="020B0604020202020204" pitchFamily="34" charset="0"/>
              </a:rPr>
              <a:t>Resign</a:t>
            </a:r>
          </a:p>
        </p:txBody>
      </p:sp>
      <p:sp>
        <p:nvSpPr>
          <p:cNvPr id="77" name="Shape 77"/>
          <p:cNvSpPr>
            <a:spLocks noGrp="1"/>
          </p:cNvSpPr>
          <p:nvPr>
            <p:ph type="title"/>
          </p:nvPr>
        </p:nvSpPr>
        <p:spPr>
          <a:xfrm>
            <a:off x="457200" y="274638"/>
            <a:ext cx="8229600" cy="1143001"/>
          </a:xfrm>
          <a:prstGeom prst="rect">
            <a:avLst/>
          </a:prstGeom>
        </p:spPr>
        <p:txBody>
          <a:bodyPr lIns="0" tIns="0" rIns="0" bIns="0">
            <a:normAutofit/>
          </a:bodyPr>
          <a:lstStyle/>
          <a:p>
            <a:pPr lvl="0">
              <a:defRPr sz="1800"/>
            </a:pPr>
            <a:r>
              <a:rPr lang="en-ZA" sz="3600" b="1" dirty="0" smtClean="0"/>
              <a:t>Purpose of Safeguards</a:t>
            </a:r>
            <a:endParaRPr lang="en-ZA" sz="3600" b="1" dirty="0"/>
          </a:p>
        </p:txBody>
      </p:sp>
      <p:sp>
        <p:nvSpPr>
          <p:cNvPr id="78" name="Shape 78"/>
          <p:cNvSpPr/>
          <p:nvPr/>
        </p:nvSpPr>
        <p:spPr>
          <a:xfrm>
            <a:off x="8748463" y="8634"/>
            <a:ext cx="39553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56919"/>
            <a:ext cx="2133600" cy="288824"/>
          </a:xfrm>
        </p:spPr>
        <p:txBody>
          <a:bodyPr/>
          <a:lstStyle/>
          <a:p>
            <a:pPr lvl="0"/>
            <a:fld id="{86CB4B4D-7CA3-9044-876B-883B54F8677D}" type="slidenum">
              <a:rPr lang="en-ZA" smtClean="0"/>
              <a:t>10</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748101" y="170080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33053" y="2655089"/>
            <a:ext cx="2096277"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pPr lvl="0">
              <a:defRPr sz="1800"/>
            </a:pPr>
            <a:r>
              <a:rPr lang="en-ZA" sz="3600" b="1" dirty="0" smtClean="0"/>
              <a:t>Integrity and Keeping a Promise</a:t>
            </a:r>
            <a:endParaRPr lang="en-ZA" sz="3600" b="1" dirty="0"/>
          </a:p>
        </p:txBody>
      </p:sp>
      <p:sp>
        <p:nvSpPr>
          <p:cNvPr id="135" name="Shape 135"/>
          <p:cNvSpPr>
            <a:spLocks noGrp="1"/>
          </p:cNvSpPr>
          <p:nvPr>
            <p:ph type="body" idx="1"/>
          </p:nvPr>
        </p:nvSpPr>
        <p:spPr>
          <a:prstGeom prst="rect">
            <a:avLst/>
          </a:prstGeom>
        </p:spPr>
        <p:txBody>
          <a:bodyPr/>
          <a:lstStyle/>
          <a:p>
            <a:pPr>
              <a:lnSpc>
                <a:spcPct val="112000"/>
              </a:lnSpc>
              <a:spcBef>
                <a:spcPts val="600"/>
              </a:spcBef>
              <a:buSzTx/>
              <a:defRPr sz="1800"/>
            </a:pPr>
            <a:r>
              <a:rPr sz="2200" dirty="0" smtClean="0">
                <a:latin typeface="Arial" panose="020B0604020202020204" pitchFamily="34" charset="0"/>
                <a:cs typeface="Arial" panose="020B0604020202020204" pitchFamily="34" charset="0"/>
              </a:rPr>
              <a:t>The </a:t>
            </a:r>
            <a:r>
              <a:rPr lang="en-ZA" sz="2200" dirty="0" smtClean="0">
                <a:latin typeface="Arial" panose="020B0604020202020204" pitchFamily="34" charset="0"/>
                <a:cs typeface="Arial" panose="020B0604020202020204" pitchFamily="34" charset="0"/>
              </a:rPr>
              <a:t>C</a:t>
            </a:r>
            <a:r>
              <a:rPr sz="2200" dirty="0" smtClean="0">
                <a:latin typeface="Arial" panose="020B0604020202020204" pitchFamily="34" charset="0"/>
                <a:cs typeface="Arial" panose="020B0604020202020204" pitchFamily="34" charset="0"/>
              </a:rPr>
              <a:t>ode </a:t>
            </a:r>
            <a:r>
              <a:rPr sz="2200" dirty="0">
                <a:latin typeface="Arial" panose="020B0604020202020204" pitchFamily="34" charset="0"/>
                <a:cs typeface="Arial" panose="020B0604020202020204" pitchFamily="34" charset="0"/>
              </a:rPr>
              <a:t>gives additional information:</a:t>
            </a:r>
          </a:p>
          <a:p>
            <a:pPr marL="685584" lvl="1" indent="-240631">
              <a:lnSpc>
                <a:spcPct val="112000"/>
              </a:lnSpc>
              <a:spcBef>
                <a:spcPts val="600"/>
              </a:spcBef>
              <a:defRPr sz="1800"/>
            </a:pPr>
            <a:r>
              <a:rPr dirty="0" smtClean="0">
                <a:latin typeface="Arial" panose="020B0604020202020204" pitchFamily="34" charset="0"/>
                <a:cs typeface="Arial" panose="020B0604020202020204" pitchFamily="34" charset="0"/>
              </a:rPr>
              <a:t>be </a:t>
            </a:r>
            <a:r>
              <a:rPr dirty="0">
                <a:latin typeface="Arial" panose="020B0604020202020204" pitchFamily="34" charset="0"/>
                <a:cs typeface="Arial" panose="020B0604020202020204" pitchFamily="34" charset="0"/>
              </a:rPr>
              <a:t>straightforward and honest </a:t>
            </a:r>
          </a:p>
          <a:p>
            <a:pPr marL="685584" lvl="1" indent="-240631">
              <a:lnSpc>
                <a:spcPct val="112000"/>
              </a:lnSpc>
              <a:spcBef>
                <a:spcPts val="600"/>
              </a:spcBef>
              <a:defRPr sz="1800"/>
            </a:pPr>
            <a:r>
              <a:rPr dirty="0">
                <a:latin typeface="Arial" panose="020B0604020202020204" pitchFamily="34" charset="0"/>
                <a:cs typeface="Arial" panose="020B0604020202020204" pitchFamily="34" charset="0"/>
              </a:rPr>
              <a:t>do not publish information </a:t>
            </a:r>
            <a:r>
              <a:rPr dirty="0" smtClean="0">
                <a:latin typeface="Arial" panose="020B0604020202020204" pitchFamily="34" charset="0"/>
                <a:cs typeface="Arial" panose="020B0604020202020204" pitchFamily="34" charset="0"/>
              </a:rPr>
              <a:t>that:</a:t>
            </a:r>
            <a:endParaRPr dirty="0">
              <a:latin typeface="Arial" panose="020B0604020202020204" pitchFamily="34" charset="0"/>
              <a:cs typeface="Arial" panose="020B0604020202020204" pitchFamily="34" charset="0"/>
            </a:endParaRPr>
          </a:p>
          <a:p>
            <a:pPr marL="1062503" lvl="2" indent="-240631">
              <a:lnSpc>
                <a:spcPct val="112000"/>
              </a:lnSpc>
              <a:spcBef>
                <a:spcPts val="600"/>
              </a:spcBef>
              <a:defRPr sz="1800"/>
            </a:pPr>
            <a:r>
              <a:rPr lang="en-ZA" dirty="0">
                <a:latin typeface="Arial" panose="020B0604020202020204" pitchFamily="34" charset="0"/>
                <a:cs typeface="Arial" panose="020B0604020202020204" pitchFamily="34" charset="0"/>
              </a:rPr>
              <a:t>i</a:t>
            </a:r>
            <a:r>
              <a:rPr lang="en-ZA" dirty="0" smtClean="0">
                <a:latin typeface="Arial" panose="020B0604020202020204" pitchFamily="34" charset="0"/>
                <a:cs typeface="Arial" panose="020B0604020202020204" pitchFamily="34" charset="0"/>
              </a:rPr>
              <a:t>s </a:t>
            </a:r>
            <a:r>
              <a:rPr dirty="0" smtClean="0">
                <a:latin typeface="Arial" panose="020B0604020202020204" pitchFamily="34" charset="0"/>
                <a:cs typeface="Arial" panose="020B0604020202020204" pitchFamily="34" charset="0"/>
              </a:rPr>
              <a:t>materially </a:t>
            </a:r>
            <a:r>
              <a:rPr dirty="0">
                <a:latin typeface="Arial" panose="020B0604020202020204" pitchFamily="34" charset="0"/>
                <a:cs typeface="Arial" panose="020B0604020202020204" pitchFamily="34" charset="0"/>
              </a:rPr>
              <a:t>false or misleading;</a:t>
            </a:r>
          </a:p>
          <a:p>
            <a:pPr marL="1062503" lvl="2" indent="-240631">
              <a:lnSpc>
                <a:spcPct val="112000"/>
              </a:lnSpc>
              <a:spcBef>
                <a:spcPts val="600"/>
              </a:spcBef>
              <a:defRPr sz="1800"/>
            </a:pPr>
            <a:r>
              <a:rPr lang="en-ZA" dirty="0">
                <a:latin typeface="Arial" panose="020B0604020202020204" pitchFamily="34" charset="0"/>
                <a:cs typeface="Arial" panose="020B0604020202020204" pitchFamily="34" charset="0"/>
              </a:rPr>
              <a:t>i</a:t>
            </a:r>
            <a:r>
              <a:rPr lang="en-ZA" dirty="0" smtClean="0">
                <a:latin typeface="Arial" panose="020B0604020202020204" pitchFamily="34" charset="0"/>
                <a:cs typeface="Arial" panose="020B0604020202020204" pitchFamily="34" charset="0"/>
              </a:rPr>
              <a:t>s </a:t>
            </a:r>
            <a:r>
              <a:rPr dirty="0" smtClean="0">
                <a:latin typeface="Arial" panose="020B0604020202020204" pitchFamily="34" charset="0"/>
                <a:cs typeface="Arial" panose="020B0604020202020204" pitchFamily="34" charset="0"/>
              </a:rPr>
              <a:t>furnished </a:t>
            </a:r>
            <a:r>
              <a:rPr dirty="0">
                <a:latin typeface="Arial" panose="020B0604020202020204" pitchFamily="34" charset="0"/>
                <a:cs typeface="Arial" panose="020B0604020202020204" pitchFamily="34" charset="0"/>
              </a:rPr>
              <a:t>recklessly; or</a:t>
            </a:r>
          </a:p>
          <a:p>
            <a:pPr marL="1062503" lvl="2" indent="-240631">
              <a:lnSpc>
                <a:spcPct val="112000"/>
              </a:lnSpc>
              <a:spcBef>
                <a:spcPts val="600"/>
              </a:spcBef>
              <a:defRPr sz="1800"/>
            </a:pPr>
            <a:r>
              <a:rPr dirty="0">
                <a:latin typeface="Arial" panose="020B0604020202020204" pitchFamily="34" charset="0"/>
                <a:cs typeface="Arial" panose="020B0604020202020204" pitchFamily="34" charset="0"/>
              </a:rPr>
              <a:t>omits or </a:t>
            </a:r>
            <a:r>
              <a:rPr dirty="0" smtClean="0">
                <a:latin typeface="Arial" panose="020B0604020202020204" pitchFamily="34" charset="0"/>
                <a:cs typeface="Arial" panose="020B0604020202020204" pitchFamily="34" charset="0"/>
              </a:rPr>
              <a:t>obscures</a:t>
            </a:r>
            <a:r>
              <a:rPr lang="en-ZA" dirty="0" smtClean="0">
                <a:latin typeface="Arial" panose="020B0604020202020204" pitchFamily="34" charset="0"/>
                <a:cs typeface="Arial" panose="020B0604020202020204" pitchFamily="34" charset="0"/>
              </a:rPr>
              <a:t>.</a:t>
            </a:r>
          </a:p>
          <a:p>
            <a:pPr marL="821872" lvl="2" indent="0">
              <a:lnSpc>
                <a:spcPct val="112000"/>
              </a:lnSpc>
              <a:spcBef>
                <a:spcPts val="600"/>
              </a:spcBef>
              <a:buNone/>
              <a:defRPr sz="1800"/>
            </a:pPr>
            <a:endParaRPr dirty="0">
              <a:latin typeface="Arial" panose="020B0604020202020204" pitchFamily="34" charset="0"/>
              <a:cs typeface="Arial" panose="020B0604020202020204" pitchFamily="34" charset="0"/>
            </a:endParaRPr>
          </a:p>
          <a:p>
            <a:pPr marL="0" lvl="0" indent="0">
              <a:lnSpc>
                <a:spcPct val="112000"/>
              </a:lnSpc>
              <a:spcBef>
                <a:spcPts val="600"/>
              </a:spcBef>
              <a:spcAft>
                <a:spcPts val="600"/>
              </a:spcAft>
              <a:buSzTx/>
              <a:buNone/>
              <a:defRPr sz="1800"/>
            </a:pPr>
            <a:r>
              <a:rPr lang="en-ZA" sz="2200" dirty="0">
                <a:latin typeface="Arial" panose="020B0604020202020204" pitchFamily="34" charset="0"/>
                <a:cs typeface="Arial" panose="020B0604020202020204" pitchFamily="34" charset="0"/>
              </a:rPr>
              <a:t>Some examples of where keeping promise is important:</a:t>
            </a:r>
          </a:p>
          <a:p>
            <a:pPr marL="685584" lvl="1" indent="-240631">
              <a:lnSpc>
                <a:spcPct val="112000"/>
              </a:lnSpc>
              <a:spcBef>
                <a:spcPts val="600"/>
              </a:spcBef>
              <a:spcAft>
                <a:spcPts val="600"/>
              </a:spcAft>
              <a:defRPr sz="1800"/>
            </a:pPr>
            <a:r>
              <a:rPr lang="en-ZA" sz="1800" dirty="0">
                <a:latin typeface="Arial" panose="020B0604020202020204" pitchFamily="34" charset="0"/>
                <a:cs typeface="Arial" panose="020B0604020202020204" pitchFamily="34" charset="0"/>
              </a:rPr>
              <a:t>"The audit will be completed by xxx”</a:t>
            </a:r>
          </a:p>
          <a:p>
            <a:pPr marL="685584" lvl="1" indent="-240631">
              <a:lnSpc>
                <a:spcPct val="112000"/>
              </a:lnSpc>
              <a:spcBef>
                <a:spcPts val="600"/>
              </a:spcBef>
              <a:spcAft>
                <a:spcPts val="600"/>
              </a:spcAft>
              <a:defRPr sz="1800"/>
            </a:pPr>
            <a:r>
              <a:rPr lang="en-ZA" sz="1800" dirty="0">
                <a:latin typeface="Arial" panose="020B0604020202020204" pitchFamily="34" charset="0"/>
                <a:cs typeface="Arial" panose="020B0604020202020204" pitchFamily="34" charset="0"/>
              </a:rPr>
              <a:t>"The cost of the audit will be xxx”</a:t>
            </a:r>
          </a:p>
          <a:p>
            <a:pPr marL="685584" lvl="1" indent="-240631">
              <a:lnSpc>
                <a:spcPct val="112000"/>
              </a:lnSpc>
              <a:spcBef>
                <a:spcPts val="600"/>
              </a:spcBef>
              <a:spcAft>
                <a:spcPts val="600"/>
              </a:spcAft>
              <a:defRPr sz="1800"/>
            </a:pPr>
            <a:r>
              <a:rPr lang="en-ZA" sz="1800" dirty="0" smtClean="0">
                <a:latin typeface="Arial" panose="020B0604020202020204" pitchFamily="34" charset="0"/>
                <a:cs typeface="Arial" panose="020B0604020202020204" pitchFamily="34" charset="0"/>
              </a:rPr>
              <a:t>"</a:t>
            </a:r>
            <a:r>
              <a:rPr lang="en-ZA" sz="1800" dirty="0">
                <a:latin typeface="Arial" panose="020B0604020202020204" pitchFamily="34" charset="0"/>
                <a:cs typeface="Arial" panose="020B0604020202020204" pitchFamily="34" charset="0"/>
              </a:rPr>
              <a:t>Staff are our most important asset"</a:t>
            </a:r>
          </a:p>
          <a:p>
            <a:pPr lvl="0">
              <a:lnSpc>
                <a:spcPct val="112000"/>
              </a:lnSpc>
              <a:spcBef>
                <a:spcPts val="600"/>
              </a:spcBef>
              <a:buSzTx/>
              <a:defRPr sz="1800"/>
            </a:pPr>
            <a:endParaRPr sz="2200" dirty="0">
              <a:latin typeface="Arial" panose="020B0604020202020204" pitchFamily="34" charset="0"/>
              <a:cs typeface="Arial" panose="020B0604020202020204" pitchFamily="34" charset="0"/>
            </a:endParaRPr>
          </a:p>
        </p:txBody>
      </p:sp>
      <p:sp>
        <p:nvSpPr>
          <p:cNvPr id="137" name="Shape 137"/>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0"/>
            <a:ext cx="2133600" cy="288824"/>
          </a:xfrm>
        </p:spPr>
        <p:txBody>
          <a:bodyPr/>
          <a:lstStyle/>
          <a:p>
            <a:pPr lvl="0"/>
            <a:fld id="{86CB4B4D-7CA3-9044-876B-883B54F8677D}" type="slidenum">
              <a:rPr lang="en-ZA" smtClean="0"/>
              <a:t>11</a:t>
            </a:fld>
            <a:endParaRPr lang="en-ZA"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pPr lvl="0">
              <a:defRPr sz="1800"/>
            </a:pPr>
            <a:r>
              <a:rPr lang="en-ZA" sz="3600" b="1" dirty="0" smtClean="0"/>
              <a:t>Marketing, Communication and Social Media</a:t>
            </a:r>
            <a:endParaRPr lang="en-ZA" sz="3600" b="1" dirty="0"/>
          </a:p>
        </p:txBody>
      </p:sp>
      <p:sp>
        <p:nvSpPr>
          <p:cNvPr id="160" name="Shape 160"/>
          <p:cNvSpPr>
            <a:spLocks noGrp="1"/>
          </p:cNvSpPr>
          <p:nvPr>
            <p:ph type="body" idx="1"/>
          </p:nvPr>
        </p:nvSpPr>
        <p:spPr>
          <a:prstGeom prst="rect">
            <a:avLst/>
          </a:prstGeom>
        </p:spPr>
        <p:txBody>
          <a:bodyPr/>
          <a:lstStyle/>
          <a:p>
            <a:pPr marL="0" lvl="0" indent="0">
              <a:lnSpc>
                <a:spcPct val="112000"/>
              </a:lnSpc>
              <a:spcBef>
                <a:spcPts val="600"/>
              </a:spcBef>
              <a:spcAft>
                <a:spcPts val="600"/>
              </a:spcAft>
              <a:buSzTx/>
              <a:buNone/>
              <a:defRPr sz="1800"/>
            </a:pPr>
            <a:r>
              <a:rPr sz="2500" dirty="0">
                <a:latin typeface="Arial" panose="020B0604020202020204" pitchFamily="34" charset="0"/>
                <a:cs typeface="Arial" panose="020B0604020202020204" pitchFamily="34" charset="0"/>
              </a:rPr>
              <a:t>The profession makes full use of these </a:t>
            </a:r>
            <a:r>
              <a:rPr lang="en-ZA" sz="2500" dirty="0" smtClean="0">
                <a:latin typeface="Arial" panose="020B0604020202020204" pitchFamily="34" charset="0"/>
                <a:cs typeface="Arial" panose="020B0604020202020204" pitchFamily="34" charset="0"/>
              </a:rPr>
              <a:t>types of </a:t>
            </a:r>
            <a:r>
              <a:rPr sz="2500" dirty="0" smtClean="0">
                <a:latin typeface="Arial" panose="020B0604020202020204" pitchFamily="34" charset="0"/>
                <a:cs typeface="Arial" panose="020B0604020202020204" pitchFamily="34" charset="0"/>
              </a:rPr>
              <a:t>media </a:t>
            </a:r>
            <a:r>
              <a:rPr sz="2500" dirty="0">
                <a:latin typeface="Arial" panose="020B0604020202020204" pitchFamily="34" charset="0"/>
                <a:cs typeface="Arial" panose="020B0604020202020204" pitchFamily="34" charset="0"/>
              </a:rPr>
              <a:t>in promoting its </a:t>
            </a:r>
            <a:r>
              <a:rPr sz="2500" dirty="0" smtClean="0">
                <a:latin typeface="Arial" panose="020B0604020202020204" pitchFamily="34" charset="0"/>
                <a:cs typeface="Arial" panose="020B0604020202020204" pitchFamily="34" charset="0"/>
              </a:rPr>
              <a:t>services and informing </a:t>
            </a:r>
            <a:r>
              <a:rPr sz="2500" dirty="0">
                <a:latin typeface="Arial" panose="020B0604020202020204" pitchFamily="34" charset="0"/>
                <a:cs typeface="Arial" panose="020B0604020202020204" pitchFamily="34" charset="0"/>
              </a:rPr>
              <a:t>clients and potential clients about their capabilities and </a:t>
            </a:r>
            <a:r>
              <a:rPr sz="2500" dirty="0" smtClean="0">
                <a:latin typeface="Arial" panose="020B0604020202020204" pitchFamily="34" charset="0"/>
                <a:cs typeface="Arial" panose="020B0604020202020204" pitchFamily="34" charset="0"/>
              </a:rPr>
              <a:t>offerings</a:t>
            </a:r>
            <a:r>
              <a:rPr lang="en-ZA" sz="2500" dirty="0" smtClean="0">
                <a:latin typeface="Arial" panose="020B0604020202020204" pitchFamily="34" charset="0"/>
                <a:cs typeface="Arial" panose="020B0604020202020204" pitchFamily="34" charset="0"/>
              </a:rPr>
              <a:t>.</a:t>
            </a:r>
            <a:endParaRPr sz="2500" dirty="0">
              <a:latin typeface="Arial" panose="020B0604020202020204" pitchFamily="34" charset="0"/>
              <a:cs typeface="Arial" panose="020B0604020202020204" pitchFamily="34" charset="0"/>
            </a:endParaRPr>
          </a:p>
          <a:p>
            <a:pPr marL="0" lvl="0" indent="0">
              <a:lnSpc>
                <a:spcPct val="112000"/>
              </a:lnSpc>
              <a:spcBef>
                <a:spcPts val="600"/>
              </a:spcBef>
              <a:spcAft>
                <a:spcPts val="600"/>
              </a:spcAft>
              <a:buSzTx/>
              <a:buNone/>
              <a:defRPr sz="1800"/>
            </a:pPr>
            <a:r>
              <a:rPr sz="2500" dirty="0">
                <a:latin typeface="Arial" panose="020B0604020202020204" pitchFamily="34" charset="0"/>
                <a:cs typeface="Arial" panose="020B0604020202020204" pitchFamily="34" charset="0"/>
              </a:rPr>
              <a:t>Rule 2.17 of the Rules Regarding Improper Conduct </a:t>
            </a:r>
            <a:r>
              <a:rPr lang="en-ZA" sz="2500" dirty="0" smtClean="0">
                <a:latin typeface="Arial" panose="020B0604020202020204" pitchFamily="34" charset="0"/>
                <a:cs typeface="Arial" panose="020B0604020202020204" pitchFamily="34" charset="0"/>
              </a:rPr>
              <a:t>is </a:t>
            </a:r>
            <a:r>
              <a:rPr sz="2500" dirty="0" smtClean="0">
                <a:latin typeface="Arial" panose="020B0604020202020204" pitchFamily="34" charset="0"/>
                <a:cs typeface="Arial" panose="020B0604020202020204" pitchFamily="34" charset="0"/>
              </a:rPr>
              <a:t>of importance</a:t>
            </a:r>
            <a:r>
              <a:rPr lang="en-ZA" sz="2500" dirty="0" smtClean="0">
                <a:latin typeface="Arial" panose="020B0604020202020204" pitchFamily="34" charset="0"/>
                <a:cs typeface="Arial" panose="020B0604020202020204" pitchFamily="34" charset="0"/>
              </a:rPr>
              <a:t>.</a:t>
            </a:r>
            <a:endParaRPr sz="2500" dirty="0">
              <a:latin typeface="Arial" panose="020B0604020202020204" pitchFamily="34" charset="0"/>
              <a:cs typeface="Arial" panose="020B0604020202020204" pitchFamily="34" charset="0"/>
            </a:endParaRPr>
          </a:p>
          <a:p>
            <a:pPr marL="0" lvl="0" indent="0">
              <a:lnSpc>
                <a:spcPct val="112000"/>
              </a:lnSpc>
              <a:spcBef>
                <a:spcPts val="600"/>
              </a:spcBef>
              <a:spcAft>
                <a:spcPts val="600"/>
              </a:spcAft>
              <a:buSzTx/>
              <a:buNone/>
              <a:defRPr sz="1800"/>
            </a:pPr>
            <a:r>
              <a:rPr sz="2500" dirty="0">
                <a:latin typeface="Arial" panose="020B0604020202020204" pitchFamily="34" charset="0"/>
                <a:cs typeface="Arial" panose="020B0604020202020204" pitchFamily="34" charset="0"/>
              </a:rPr>
              <a:t>Paragraphs 250 of the Code of Conduct is </a:t>
            </a:r>
            <a:r>
              <a:rPr sz="2500" dirty="0" smtClean="0">
                <a:latin typeface="Arial" panose="020B0604020202020204" pitchFamily="34" charset="0"/>
                <a:cs typeface="Arial" panose="020B0604020202020204" pitchFamily="34" charset="0"/>
              </a:rPr>
              <a:t>relevant</a:t>
            </a:r>
            <a:r>
              <a:rPr lang="en-ZA" sz="2500" dirty="0" smtClean="0">
                <a:latin typeface="Arial" panose="020B0604020202020204" pitchFamily="34" charset="0"/>
                <a:cs typeface="Arial" panose="020B0604020202020204" pitchFamily="34" charset="0"/>
              </a:rPr>
              <a:t>:</a:t>
            </a:r>
            <a:endParaRPr sz="2500" dirty="0">
              <a:latin typeface="Arial" panose="020B0604020202020204" pitchFamily="34" charset="0"/>
              <a:cs typeface="Arial" panose="020B0604020202020204" pitchFamily="34" charset="0"/>
            </a:endParaRPr>
          </a:p>
        </p:txBody>
      </p:sp>
      <p:sp>
        <p:nvSpPr>
          <p:cNvPr id="162" name="Shape 162"/>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8634"/>
            <a:ext cx="2133600" cy="288824"/>
          </a:xfrm>
        </p:spPr>
        <p:txBody>
          <a:bodyPr/>
          <a:lstStyle/>
          <a:p>
            <a:pPr lvl="0"/>
            <a:fld id="{86CB4B4D-7CA3-9044-876B-883B54F8677D}" type="slidenum">
              <a:rPr lang="en-ZA" smtClean="0"/>
              <a:t>12</a:t>
            </a:fld>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797152"/>
            <a:ext cx="1008113" cy="12178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4977003"/>
            <a:ext cx="1185862" cy="962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818500"/>
            <a:ext cx="1872208" cy="1279029"/>
          </a:xfrm>
          <a:prstGeom prst="rect">
            <a:avLst/>
          </a:prstGeom>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457200" y="1600200"/>
            <a:ext cx="8507288" cy="4525963"/>
          </a:xfrm>
          <a:prstGeom prst="rect">
            <a:avLst/>
          </a:prstGeom>
        </p:spPr>
        <p:txBody>
          <a:bodyPr lIns="0" tIns="0" rIns="0" bIns="0">
            <a:noAutofit/>
          </a:bodyPr>
          <a:lstStyle/>
          <a:p>
            <a:pPr>
              <a:spcBef>
                <a:spcPts val="600"/>
              </a:spcBef>
              <a:spcAft>
                <a:spcPts val="600"/>
              </a:spcAft>
              <a:buSzTx/>
              <a:defRPr sz="1800"/>
            </a:pPr>
            <a:r>
              <a:rPr sz="2600" dirty="0">
                <a:latin typeface="Arial" panose="020B0604020202020204" pitchFamily="34" charset="0"/>
                <a:cs typeface="Arial" panose="020B0604020202020204" pitchFamily="34" charset="0"/>
              </a:rPr>
              <a:t>Independence relates to </a:t>
            </a:r>
            <a:r>
              <a:rPr sz="2600" dirty="0">
                <a:solidFill>
                  <a:srgbClr val="C00000"/>
                </a:solidFill>
                <a:latin typeface="Arial" panose="020B0604020202020204" pitchFamily="34" charset="0"/>
                <a:cs typeface="Arial" panose="020B0604020202020204" pitchFamily="34" charset="0"/>
              </a:rPr>
              <a:t>assurance engagements</a:t>
            </a:r>
          </a:p>
          <a:p>
            <a:pPr>
              <a:spcBef>
                <a:spcPts val="600"/>
              </a:spcBef>
              <a:spcAft>
                <a:spcPts val="600"/>
              </a:spcAft>
              <a:buSzTx/>
              <a:defRPr sz="1800"/>
            </a:pPr>
            <a:r>
              <a:rPr sz="2600" dirty="0">
                <a:latin typeface="Arial" panose="020B0604020202020204" pitchFamily="34" charset="0"/>
                <a:cs typeface="Arial" panose="020B0604020202020204" pitchFamily="34" charset="0"/>
              </a:rPr>
              <a:t>About ¾ of the code deals with independence arising from various </a:t>
            </a:r>
            <a:r>
              <a:rPr sz="2600" dirty="0">
                <a:solidFill>
                  <a:srgbClr val="C00000"/>
                </a:solidFill>
                <a:latin typeface="Arial" panose="020B0604020202020204" pitchFamily="34" charset="0"/>
                <a:cs typeface="Arial" panose="020B0604020202020204" pitchFamily="34" charset="0"/>
              </a:rPr>
              <a:t>audit failures</a:t>
            </a:r>
          </a:p>
          <a:p>
            <a:pPr>
              <a:spcBef>
                <a:spcPts val="600"/>
              </a:spcBef>
              <a:spcAft>
                <a:spcPts val="600"/>
              </a:spcAft>
              <a:buSzTx/>
              <a:defRPr sz="1800"/>
            </a:pPr>
            <a:r>
              <a:rPr sz="2600" dirty="0">
                <a:latin typeface="Arial" panose="020B0604020202020204" pitchFamily="34" charset="0"/>
                <a:cs typeface="Arial" panose="020B0604020202020204" pitchFamily="34" charset="0"/>
              </a:rPr>
              <a:t>Major </a:t>
            </a:r>
            <a:r>
              <a:rPr sz="2600" dirty="0">
                <a:solidFill>
                  <a:srgbClr val="C00000"/>
                </a:solidFill>
                <a:latin typeface="Arial" panose="020B0604020202020204" pitchFamily="34" charset="0"/>
                <a:cs typeface="Arial" panose="020B0604020202020204" pitchFamily="34" charset="0"/>
              </a:rPr>
              <a:t>concern</a:t>
            </a:r>
            <a:r>
              <a:rPr sz="2600" dirty="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for</a:t>
            </a:r>
            <a:r>
              <a:rPr lang="en-ZA" sz="2600" dirty="0" smtClean="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857250" lvl="1" indent="-457200">
              <a:spcBef>
                <a:spcPts val="600"/>
              </a:spcBef>
              <a:spcAft>
                <a:spcPts val="600"/>
              </a:spcAft>
              <a:defRPr sz="1800"/>
            </a:pPr>
            <a:r>
              <a:rPr dirty="0">
                <a:latin typeface="Arial" panose="020B0604020202020204" pitchFamily="34" charset="0"/>
                <a:cs typeface="Arial" panose="020B0604020202020204" pitchFamily="34" charset="0"/>
              </a:rPr>
              <a:t>The public</a:t>
            </a:r>
          </a:p>
          <a:p>
            <a:pPr marL="857250" lvl="1" indent="-457200">
              <a:spcBef>
                <a:spcPts val="600"/>
              </a:spcBef>
              <a:spcAft>
                <a:spcPts val="600"/>
              </a:spcAft>
              <a:defRPr sz="1800"/>
            </a:pPr>
            <a:r>
              <a:rPr dirty="0">
                <a:latin typeface="Arial" panose="020B0604020202020204" pitchFamily="34" charset="0"/>
                <a:cs typeface="Arial" panose="020B0604020202020204" pitchFamily="34" charset="0"/>
              </a:rPr>
              <a:t>The regulator</a:t>
            </a:r>
          </a:p>
          <a:p>
            <a:pPr marL="857250" lvl="1" indent="-457200">
              <a:spcBef>
                <a:spcPts val="600"/>
              </a:spcBef>
              <a:spcAft>
                <a:spcPts val="600"/>
              </a:spcAft>
              <a:defRPr sz="1800"/>
            </a:pPr>
            <a:r>
              <a:rPr dirty="0">
                <a:latin typeface="Arial" panose="020B0604020202020204" pitchFamily="34" charset="0"/>
                <a:cs typeface="Arial" panose="020B0604020202020204" pitchFamily="34" charset="0"/>
              </a:rPr>
              <a:t>Law makers </a:t>
            </a:r>
            <a:r>
              <a:rPr lang="en-US" dirty="0" smtClean="0">
                <a:latin typeface="Arial" panose="020B0604020202020204" pitchFamily="34" charset="0"/>
                <a:cs typeface="Arial" panose="020B0604020202020204" pitchFamily="34" charset="0"/>
              </a:rPr>
              <a:t>–</a:t>
            </a:r>
            <a:r>
              <a:rPr dirty="0" smtClean="0">
                <a:latin typeface="Arial" panose="020B0604020202020204" pitchFamily="34" charset="0"/>
                <a:cs typeface="Arial" panose="020B0604020202020204" pitchFamily="34" charset="0"/>
              </a:rPr>
              <a:t> Companies </a:t>
            </a:r>
            <a:r>
              <a:rPr dirty="0">
                <a:latin typeface="Arial" panose="020B0604020202020204" pitchFamily="34" charset="0"/>
                <a:cs typeface="Arial" panose="020B0604020202020204" pitchFamily="34" charset="0"/>
              </a:rPr>
              <a:t>Act </a:t>
            </a:r>
            <a:r>
              <a:rPr lang="en-ZA" dirty="0" smtClean="0">
                <a:latin typeface="Arial" panose="020B0604020202020204" pitchFamily="34" charset="0"/>
                <a:cs typeface="Arial" panose="020B0604020202020204" pitchFamily="34" charset="0"/>
              </a:rPr>
              <a:t>S</a:t>
            </a:r>
            <a:r>
              <a:rPr dirty="0" smtClean="0">
                <a:latin typeface="Arial" panose="020B0604020202020204" pitchFamily="34" charset="0"/>
                <a:cs typeface="Arial" panose="020B0604020202020204" pitchFamily="34" charset="0"/>
              </a:rPr>
              <a:t>ection 90(2</a:t>
            </a:r>
            <a:r>
              <a:rPr dirty="0">
                <a:latin typeface="Arial" panose="020B0604020202020204" pitchFamily="34" charset="0"/>
                <a:cs typeface="Arial" panose="020B0604020202020204" pitchFamily="34" charset="0"/>
              </a:rPr>
              <a:t>)</a:t>
            </a:r>
          </a:p>
          <a:p>
            <a:pPr>
              <a:spcBef>
                <a:spcPts val="600"/>
              </a:spcBef>
              <a:spcAft>
                <a:spcPts val="600"/>
              </a:spcAft>
              <a:buSzTx/>
              <a:defRPr sz="1800"/>
            </a:pPr>
            <a:r>
              <a:rPr sz="2600" dirty="0" smtClean="0">
                <a:latin typeface="Arial" panose="020B0604020202020204" pitchFamily="34" charset="0"/>
                <a:cs typeface="Arial" panose="020B0604020202020204" pitchFamily="34" charset="0"/>
              </a:rPr>
              <a:t>Independence </a:t>
            </a:r>
            <a:r>
              <a:rPr sz="2600" dirty="0">
                <a:latin typeface="Arial" panose="020B0604020202020204" pitchFamily="34" charset="0"/>
                <a:cs typeface="Arial" panose="020B0604020202020204" pitchFamily="34" charset="0"/>
              </a:rPr>
              <a:t>is </a:t>
            </a:r>
            <a:r>
              <a:rPr sz="2600" dirty="0">
                <a:solidFill>
                  <a:srgbClr val="C00000"/>
                </a:solidFill>
                <a:latin typeface="Arial" panose="020B0604020202020204" pitchFamily="34" charset="0"/>
                <a:cs typeface="Arial" panose="020B0604020202020204" pitchFamily="34" charset="0"/>
              </a:rPr>
              <a:t>threatened</a:t>
            </a:r>
            <a:r>
              <a:rPr sz="2600" dirty="0">
                <a:latin typeface="Arial" panose="020B0604020202020204" pitchFamily="34" charset="0"/>
                <a:cs typeface="Arial" panose="020B0604020202020204" pitchFamily="34" charset="0"/>
              </a:rPr>
              <a:t> when one or more of the five threats are identified</a:t>
            </a:r>
          </a:p>
        </p:txBody>
      </p:sp>
      <p:sp>
        <p:nvSpPr>
          <p:cNvPr id="82" name="Shape 82"/>
          <p:cNvSpPr>
            <a:spLocks noGrp="1"/>
          </p:cNvSpPr>
          <p:nvPr>
            <p:ph type="title"/>
          </p:nvPr>
        </p:nvSpPr>
        <p:spPr>
          <a:xfrm>
            <a:off x="457200" y="274638"/>
            <a:ext cx="8229600" cy="1143001"/>
          </a:xfrm>
          <a:prstGeom prst="rect">
            <a:avLst/>
          </a:prstGeom>
        </p:spPr>
        <p:txBody>
          <a:bodyPr lIns="0" tIns="0" rIns="0" bIns="0">
            <a:normAutofit/>
          </a:bodyPr>
          <a:lstStyle/>
          <a:p>
            <a:pPr lvl="0">
              <a:defRPr sz="1800"/>
            </a:pPr>
            <a:r>
              <a:rPr lang="en-ZA" sz="3600" b="1" dirty="0" smtClean="0"/>
              <a:t>Independence (1)</a:t>
            </a:r>
            <a:endParaRPr lang="en-ZA" sz="3600" b="1" dirty="0"/>
          </a:p>
        </p:txBody>
      </p:sp>
      <p:sp>
        <p:nvSpPr>
          <p:cNvPr id="83" name="Shape 83"/>
          <p:cNvSpPr/>
          <p:nvPr/>
        </p:nvSpPr>
        <p:spPr>
          <a:xfrm>
            <a:off x="8748463" y="8634"/>
            <a:ext cx="39553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08783" y="37593"/>
            <a:ext cx="2133600" cy="288824"/>
          </a:xfrm>
        </p:spPr>
        <p:txBody>
          <a:bodyPr/>
          <a:lstStyle/>
          <a:p>
            <a:pPr lvl="0"/>
            <a:fld id="{86CB4B4D-7CA3-9044-876B-883B54F8677D}" type="slidenum">
              <a:rPr lang="en-ZA" smtClean="0"/>
              <a:t>13</a:t>
            </a:fld>
            <a:endParaRPr lang="en-ZA" dirty="0"/>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457200" y="1600200"/>
            <a:ext cx="8507288" cy="4525963"/>
          </a:xfrm>
          <a:prstGeom prst="rect">
            <a:avLst/>
          </a:prstGeom>
        </p:spPr>
        <p:txBody>
          <a:bodyPr lIns="0" tIns="0" rIns="0" bIns="0">
            <a:normAutofit/>
          </a:bodyPr>
          <a:lstStyle/>
          <a:p>
            <a:pPr marL="0" lvl="0" indent="0">
              <a:spcBef>
                <a:spcPts val="600"/>
              </a:spcBef>
              <a:spcAft>
                <a:spcPts val="600"/>
              </a:spcAft>
              <a:buSzTx/>
              <a:buNone/>
              <a:defRPr sz="1800"/>
            </a:pPr>
            <a:r>
              <a:rPr sz="2600" i="1" dirty="0">
                <a:latin typeface="Arial" panose="020B0604020202020204" pitchFamily="34" charset="0"/>
                <a:cs typeface="Arial" panose="020B0604020202020204" pitchFamily="34" charset="0"/>
              </a:rPr>
              <a:t>When does the RA </a:t>
            </a:r>
            <a:r>
              <a:rPr sz="2600" i="1" dirty="0" smtClean="0">
                <a:latin typeface="Arial" panose="020B0604020202020204" pitchFamily="34" charset="0"/>
                <a:cs typeface="Arial" panose="020B0604020202020204" pitchFamily="34" charset="0"/>
              </a:rPr>
              <a:t>need </a:t>
            </a:r>
            <a:r>
              <a:rPr sz="2600" i="1" dirty="0">
                <a:latin typeface="Arial" panose="020B0604020202020204" pitchFamily="34" charset="0"/>
                <a:cs typeface="Arial" panose="020B0604020202020204" pitchFamily="34" charset="0"/>
              </a:rPr>
              <a:t>to assess independence</a:t>
            </a:r>
            <a:r>
              <a:rPr sz="2600" i="1" dirty="0" smtClean="0">
                <a:latin typeface="Arial" panose="020B0604020202020204" pitchFamily="34" charset="0"/>
                <a:cs typeface="Arial" panose="020B0604020202020204" pitchFamily="34" charset="0"/>
              </a:rPr>
              <a:t>?</a:t>
            </a:r>
            <a:r>
              <a:rPr lang="en-ZA" sz="2600" i="1" dirty="0" smtClean="0">
                <a:latin typeface="Arial" panose="020B0604020202020204" pitchFamily="34" charset="0"/>
                <a:cs typeface="Arial" panose="020B0604020202020204" pitchFamily="34" charset="0"/>
              </a:rPr>
              <a:t>:</a:t>
            </a:r>
          </a:p>
          <a:p>
            <a:pPr marL="0" lvl="0" indent="0">
              <a:spcBef>
                <a:spcPts val="600"/>
              </a:spcBef>
              <a:spcAft>
                <a:spcPts val="600"/>
              </a:spcAft>
              <a:buSzTx/>
              <a:buNone/>
              <a:defRPr sz="1800"/>
            </a:pPr>
            <a:endParaRPr sz="1000" i="1" dirty="0">
              <a:latin typeface="Arial" panose="020B0604020202020204" pitchFamily="34" charset="0"/>
              <a:cs typeface="Arial" panose="020B0604020202020204" pitchFamily="34" charset="0"/>
            </a:endParaRPr>
          </a:p>
          <a:p>
            <a:pPr marL="385762" lvl="0" indent="-385762">
              <a:spcBef>
                <a:spcPts val="600"/>
              </a:spcBef>
              <a:spcAft>
                <a:spcPts val="600"/>
              </a:spcAft>
              <a:buAutoNum type="arabicPeriod"/>
              <a:defRPr sz="1800"/>
            </a:pPr>
            <a:r>
              <a:rPr sz="2600" dirty="0">
                <a:latin typeface="Arial" panose="020B0604020202020204" pitchFamily="34" charset="0"/>
                <a:cs typeface="Arial" panose="020B0604020202020204" pitchFamily="34" charset="0"/>
              </a:rPr>
              <a:t>At client </a:t>
            </a:r>
            <a:r>
              <a:rPr sz="2600" dirty="0">
                <a:solidFill>
                  <a:srgbClr val="C00000"/>
                </a:solidFill>
                <a:latin typeface="Arial" panose="020B0604020202020204" pitchFamily="34" charset="0"/>
                <a:cs typeface="Arial" panose="020B0604020202020204" pitchFamily="34" charset="0"/>
              </a:rPr>
              <a:t>acceptance</a:t>
            </a:r>
            <a:r>
              <a:rPr sz="2600" dirty="0">
                <a:latin typeface="Arial" panose="020B0604020202020204" pitchFamily="34" charset="0"/>
                <a:cs typeface="Arial" panose="020B0604020202020204" pitchFamily="34" charset="0"/>
              </a:rPr>
              <a:t> stage (ISQC1)</a:t>
            </a:r>
          </a:p>
          <a:p>
            <a:pPr marL="385762" lvl="0" indent="-385762">
              <a:spcBef>
                <a:spcPts val="600"/>
              </a:spcBef>
              <a:spcAft>
                <a:spcPts val="600"/>
              </a:spcAft>
              <a:buAutoNum type="arabicPeriod"/>
              <a:defRPr sz="1800"/>
            </a:pPr>
            <a:r>
              <a:rPr sz="2600" dirty="0">
                <a:latin typeface="Arial" panose="020B0604020202020204" pitchFamily="34" charset="0"/>
                <a:cs typeface="Arial" panose="020B0604020202020204" pitchFamily="34" charset="0"/>
              </a:rPr>
              <a:t>At </a:t>
            </a:r>
            <a:r>
              <a:rPr sz="2600" dirty="0">
                <a:solidFill>
                  <a:srgbClr val="C00000"/>
                </a:solidFill>
                <a:latin typeface="Arial" panose="020B0604020202020204" pitchFamily="34" charset="0"/>
                <a:cs typeface="Arial" panose="020B0604020202020204" pitchFamily="34" charset="0"/>
              </a:rPr>
              <a:t>planning</a:t>
            </a:r>
            <a:r>
              <a:rPr sz="2600" dirty="0">
                <a:latin typeface="Arial" panose="020B0604020202020204" pitchFamily="34" charset="0"/>
                <a:cs typeface="Arial" panose="020B0604020202020204" pitchFamily="34" charset="0"/>
              </a:rPr>
              <a:t> stage</a:t>
            </a:r>
          </a:p>
          <a:p>
            <a:pPr marL="627063" lvl="1" indent="-227013">
              <a:spcBef>
                <a:spcPts val="600"/>
              </a:spcBef>
              <a:spcAft>
                <a:spcPts val="600"/>
              </a:spcAft>
              <a:buSzTx/>
              <a:buNone/>
              <a:defRPr sz="1800"/>
            </a:pPr>
            <a:r>
              <a:rPr sz="260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Independence </a:t>
            </a:r>
            <a:r>
              <a:rPr sz="1800" dirty="0">
                <a:solidFill>
                  <a:srgbClr val="C00000"/>
                </a:solidFill>
                <a:latin typeface="Arial" panose="020B0604020202020204" pitchFamily="34" charset="0"/>
                <a:cs typeface="Arial" panose="020B0604020202020204" pitchFamily="34" charset="0"/>
              </a:rPr>
              <a:t>throughout</a:t>
            </a:r>
            <a:r>
              <a:rPr sz="1800" dirty="0">
                <a:latin typeface="Arial" panose="020B0604020202020204" pitchFamily="34" charset="0"/>
                <a:cs typeface="Arial" panose="020B0604020202020204" pitchFamily="34" charset="0"/>
              </a:rPr>
              <a:t> the period covered by </a:t>
            </a:r>
            <a:r>
              <a:rPr sz="1800" dirty="0" smtClean="0">
                <a:latin typeface="Arial" panose="020B0604020202020204" pitchFamily="34" charset="0"/>
                <a:cs typeface="Arial" panose="020B0604020202020204" pitchFamily="34" charset="0"/>
              </a:rPr>
              <a:t>the </a:t>
            </a:r>
            <a:r>
              <a:rPr lang="en-ZA" sz="1800" dirty="0" smtClean="0">
                <a:latin typeface="Arial" panose="020B0604020202020204" pitchFamily="34" charset="0"/>
                <a:cs typeface="Arial" panose="020B0604020202020204" pitchFamily="34" charset="0"/>
              </a:rPr>
              <a:t>AFS</a:t>
            </a:r>
            <a:endParaRPr sz="1800" dirty="0">
              <a:latin typeface="Arial" panose="020B0604020202020204" pitchFamily="34" charset="0"/>
              <a:cs typeface="Arial" panose="020B0604020202020204" pitchFamily="34" charset="0"/>
            </a:endParaRPr>
          </a:p>
          <a:p>
            <a:pPr marL="385762" lvl="0" indent="-385762">
              <a:spcBef>
                <a:spcPts val="600"/>
              </a:spcBef>
              <a:spcAft>
                <a:spcPts val="600"/>
              </a:spcAft>
              <a:buAutoNum type="arabicPeriod" startAt="3"/>
              <a:defRPr sz="1800"/>
            </a:pPr>
            <a:r>
              <a:rPr sz="2600" dirty="0">
                <a:solidFill>
                  <a:srgbClr val="C00000"/>
                </a:solidFill>
                <a:latin typeface="Arial" panose="020B0604020202020204" pitchFamily="34" charset="0"/>
                <a:cs typeface="Arial" panose="020B0604020202020204" pitchFamily="34" charset="0"/>
              </a:rPr>
              <a:t>During</a:t>
            </a:r>
            <a:r>
              <a:rPr sz="2600" dirty="0">
                <a:latin typeface="Arial" panose="020B0604020202020204" pitchFamily="34" charset="0"/>
                <a:cs typeface="Arial" panose="020B0604020202020204" pitchFamily="34" charset="0"/>
              </a:rPr>
              <a:t> the audit</a:t>
            </a:r>
          </a:p>
          <a:p>
            <a:pPr marL="385762" lvl="0" indent="-385762">
              <a:spcBef>
                <a:spcPts val="600"/>
              </a:spcBef>
              <a:spcAft>
                <a:spcPts val="600"/>
              </a:spcAft>
              <a:buAutoNum type="arabicPeriod" startAt="3"/>
              <a:defRPr sz="1800"/>
            </a:pPr>
            <a:r>
              <a:rPr sz="2600" dirty="0" smtClean="0">
                <a:latin typeface="Arial" panose="020B0604020202020204" pitchFamily="34" charset="0"/>
                <a:cs typeface="Arial" panose="020B0604020202020204" pitchFamily="34" charset="0"/>
              </a:rPr>
              <a:t>At</a:t>
            </a:r>
            <a:r>
              <a:rPr lang="en-ZA" sz="2600" dirty="0" smtClean="0">
                <a:latin typeface="Arial" panose="020B0604020202020204" pitchFamily="34" charset="0"/>
                <a:cs typeface="Arial" panose="020B0604020202020204" pitchFamily="34" charset="0"/>
              </a:rPr>
              <a:t> the</a:t>
            </a:r>
            <a:r>
              <a:rPr sz="260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time of </a:t>
            </a:r>
            <a:r>
              <a:rPr sz="2600" dirty="0">
                <a:solidFill>
                  <a:srgbClr val="C00000"/>
                </a:solidFill>
                <a:latin typeface="Arial" panose="020B0604020202020204" pitchFamily="34" charset="0"/>
                <a:cs typeface="Arial" panose="020B0604020202020204" pitchFamily="34" charset="0"/>
              </a:rPr>
              <a:t>signing</a:t>
            </a:r>
            <a:r>
              <a:rPr sz="2600" dirty="0">
                <a:latin typeface="Arial" panose="020B0604020202020204" pitchFamily="34" charset="0"/>
                <a:cs typeface="Arial" panose="020B0604020202020204" pitchFamily="34" charset="0"/>
              </a:rPr>
              <a:t> the report</a:t>
            </a:r>
          </a:p>
        </p:txBody>
      </p:sp>
      <p:sp>
        <p:nvSpPr>
          <p:cNvPr id="89" name="Shape 89"/>
          <p:cNvSpPr>
            <a:spLocks noGrp="1"/>
          </p:cNvSpPr>
          <p:nvPr>
            <p:ph type="title"/>
          </p:nvPr>
        </p:nvSpPr>
        <p:spPr>
          <a:xfrm>
            <a:off x="457200" y="274638"/>
            <a:ext cx="8229600" cy="1143001"/>
          </a:xfrm>
          <a:prstGeom prst="rect">
            <a:avLst/>
          </a:prstGeom>
        </p:spPr>
        <p:txBody>
          <a:bodyPr lIns="0" tIns="0" rIns="0" bIns="0">
            <a:normAutofit/>
          </a:bodyPr>
          <a:lstStyle/>
          <a:p>
            <a:pPr lvl="0">
              <a:defRPr sz="1800"/>
            </a:pPr>
            <a:r>
              <a:rPr lang="en-ZA" sz="3600" b="1" dirty="0"/>
              <a:t>Independence </a:t>
            </a:r>
            <a:r>
              <a:rPr lang="en-ZA" sz="3600" b="1" dirty="0" smtClean="0"/>
              <a:t>(2)</a:t>
            </a:r>
            <a:endParaRPr lang="en-ZA" sz="3600" b="1" dirty="0">
              <a:latin typeface="Arial" panose="020B0604020202020204" pitchFamily="34" charset="0"/>
              <a:cs typeface="Arial" panose="020B0604020202020204" pitchFamily="34" charset="0"/>
            </a:endParaRPr>
          </a:p>
        </p:txBody>
      </p:sp>
      <p:sp>
        <p:nvSpPr>
          <p:cNvPr id="90" name="Shape 90"/>
          <p:cNvSpPr/>
          <p:nvPr/>
        </p:nvSpPr>
        <p:spPr>
          <a:xfrm>
            <a:off x="8748463" y="8634"/>
            <a:ext cx="39553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26960"/>
            <a:ext cx="2133600" cy="288824"/>
          </a:xfrm>
        </p:spPr>
        <p:txBody>
          <a:bodyPr/>
          <a:lstStyle/>
          <a:p>
            <a:pPr lvl="0"/>
            <a:fld id="{86CB4B4D-7CA3-9044-876B-883B54F8677D}" type="slidenum">
              <a:rPr lang="en-ZA" smtClean="0"/>
              <a:t>14</a:t>
            </a:fld>
            <a:endParaRPr lang="en-ZA" dirty="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body" idx="1"/>
          </p:nvPr>
        </p:nvSpPr>
        <p:spPr>
          <a:xfrm>
            <a:off x="457200" y="1600200"/>
            <a:ext cx="8507288" cy="4853136"/>
          </a:xfrm>
          <a:prstGeom prst="rect">
            <a:avLst/>
          </a:prstGeom>
        </p:spPr>
        <p:txBody>
          <a:bodyPr lIns="0" tIns="0" rIns="0" bIns="0">
            <a:normAutofit/>
          </a:bodyPr>
          <a:lstStyle/>
          <a:p>
            <a:pPr marL="0" lvl="0" indent="0">
              <a:spcBef>
                <a:spcPts val="600"/>
              </a:spcBef>
              <a:spcAft>
                <a:spcPts val="600"/>
              </a:spcAft>
              <a:buSzTx/>
              <a:buNone/>
              <a:defRPr sz="1800"/>
            </a:pPr>
            <a:r>
              <a:rPr sz="2600" i="1" dirty="0">
                <a:latin typeface="Arial" panose="020B0604020202020204" pitchFamily="34" charset="0"/>
                <a:cs typeface="Arial" panose="020B0604020202020204" pitchFamily="34" charset="0"/>
              </a:rPr>
              <a:t>What needs to be assessed</a:t>
            </a:r>
            <a:r>
              <a:rPr sz="2600" i="1" dirty="0" smtClean="0">
                <a:latin typeface="Arial" panose="020B0604020202020204" pitchFamily="34" charset="0"/>
                <a:cs typeface="Arial" panose="020B0604020202020204" pitchFamily="34" charset="0"/>
              </a:rPr>
              <a:t>?</a:t>
            </a:r>
            <a:r>
              <a:rPr lang="en-ZA" sz="2600" i="1" dirty="0" smtClean="0">
                <a:latin typeface="Arial" panose="020B0604020202020204" pitchFamily="34" charset="0"/>
                <a:cs typeface="Arial" panose="020B0604020202020204" pitchFamily="34" charset="0"/>
              </a:rPr>
              <a:t>:</a:t>
            </a:r>
          </a:p>
          <a:p>
            <a:pPr marL="0" lvl="0" indent="0">
              <a:spcBef>
                <a:spcPts val="600"/>
              </a:spcBef>
              <a:spcAft>
                <a:spcPts val="600"/>
              </a:spcAft>
              <a:buSzTx/>
              <a:buNone/>
              <a:defRPr sz="1800"/>
            </a:pPr>
            <a:endParaRPr sz="1000" i="1" dirty="0">
              <a:latin typeface="Arial" panose="020B0604020202020204" pitchFamily="34" charset="0"/>
              <a:cs typeface="Arial" panose="020B0604020202020204" pitchFamily="34" charset="0"/>
            </a:endParaRPr>
          </a:p>
          <a:p>
            <a:pPr marL="0" lvl="0" indent="0">
              <a:spcBef>
                <a:spcPts val="600"/>
              </a:spcBef>
              <a:spcAft>
                <a:spcPts val="600"/>
              </a:spcAft>
              <a:buSzTx/>
              <a:buNone/>
              <a:defRPr sz="1800"/>
            </a:pPr>
            <a:r>
              <a:rPr sz="2600" dirty="0">
                <a:solidFill>
                  <a:srgbClr val="C00000"/>
                </a:solidFill>
                <a:latin typeface="Arial" panose="020B0604020202020204" pitchFamily="34" charset="0"/>
                <a:cs typeface="Arial" panose="020B0604020202020204" pitchFamily="34" charset="0"/>
              </a:rPr>
              <a:t>Personal relationships</a:t>
            </a:r>
          </a:p>
          <a:p>
            <a:pPr marL="914400" lvl="1" indent="-514350">
              <a:spcBef>
                <a:spcPts val="600"/>
              </a:spcBef>
              <a:spcAft>
                <a:spcPts val="600"/>
              </a:spcAft>
              <a:buAutoNum type="alphaLcPeriod"/>
              <a:defRPr sz="1800"/>
            </a:pPr>
            <a:r>
              <a:rPr sz="1800" dirty="0">
                <a:latin typeface="Arial" panose="020B0604020202020204" pitchFamily="34" charset="0"/>
                <a:cs typeface="Arial" panose="020B0604020202020204" pitchFamily="34" charset="0"/>
              </a:rPr>
              <a:t>Engagement professionals</a:t>
            </a:r>
          </a:p>
          <a:p>
            <a:pPr marL="914400" lvl="1" indent="-514350">
              <a:spcBef>
                <a:spcPts val="600"/>
              </a:spcBef>
              <a:spcAft>
                <a:spcPts val="600"/>
              </a:spcAft>
              <a:buAutoNum type="alphaLcPeriod"/>
              <a:defRPr sz="1800"/>
            </a:pPr>
            <a:r>
              <a:rPr sz="1800" dirty="0">
                <a:latin typeface="Arial" panose="020B0604020202020204" pitchFamily="34" charset="0"/>
                <a:cs typeface="Arial" panose="020B0604020202020204" pitchFamily="34" charset="0"/>
              </a:rPr>
              <a:t>Partners</a:t>
            </a:r>
          </a:p>
          <a:p>
            <a:pPr marL="914400" lvl="1" indent="-514350">
              <a:spcBef>
                <a:spcPts val="600"/>
              </a:spcBef>
              <a:spcAft>
                <a:spcPts val="600"/>
              </a:spcAft>
              <a:buAutoNum type="alphaLcPeriod"/>
              <a:defRPr sz="1800"/>
            </a:pPr>
            <a:r>
              <a:rPr sz="1800" dirty="0">
                <a:latin typeface="Arial" panose="020B0604020202020204" pitchFamily="34" charset="0"/>
                <a:cs typeface="Arial" panose="020B0604020202020204" pitchFamily="34" charset="0"/>
              </a:rPr>
              <a:t>Firm and network </a:t>
            </a:r>
            <a:r>
              <a:rPr sz="1800" dirty="0" smtClean="0">
                <a:latin typeface="Arial" panose="020B0604020202020204" pitchFamily="34" charset="0"/>
                <a:cs typeface="Arial" panose="020B0604020202020204" pitchFamily="34" charset="0"/>
              </a:rPr>
              <a:t>firms</a:t>
            </a:r>
            <a:endParaRPr lang="en-ZA" sz="1800" dirty="0" smtClean="0">
              <a:latin typeface="Arial" panose="020B0604020202020204" pitchFamily="34" charset="0"/>
              <a:cs typeface="Arial" panose="020B0604020202020204" pitchFamily="34" charset="0"/>
            </a:endParaRPr>
          </a:p>
          <a:p>
            <a:pPr marL="914400" lvl="1" indent="-514350">
              <a:spcBef>
                <a:spcPts val="600"/>
              </a:spcBef>
              <a:spcAft>
                <a:spcPts val="600"/>
              </a:spcAft>
              <a:buAutoNum type="alphaLcPeriod"/>
              <a:defRPr sz="1800"/>
            </a:pPr>
            <a:endParaRPr lang="en-ZA" sz="1000" dirty="0" smtClean="0">
              <a:latin typeface="Arial" panose="020B0604020202020204" pitchFamily="34" charset="0"/>
              <a:cs typeface="Arial" panose="020B0604020202020204" pitchFamily="34" charset="0"/>
            </a:endParaRPr>
          </a:p>
          <a:p>
            <a:pPr marL="0" lvl="0" indent="0">
              <a:spcBef>
                <a:spcPts val="600"/>
              </a:spcBef>
              <a:spcAft>
                <a:spcPts val="600"/>
              </a:spcAft>
              <a:buSzTx/>
              <a:buNone/>
              <a:defRPr sz="1800"/>
            </a:pPr>
            <a:r>
              <a:rPr sz="2600" dirty="0" smtClean="0">
                <a:solidFill>
                  <a:srgbClr val="C00000"/>
                </a:solidFill>
                <a:latin typeface="Arial" panose="020B0604020202020204" pitchFamily="34" charset="0"/>
                <a:cs typeface="Arial" panose="020B0604020202020204" pitchFamily="34" charset="0"/>
              </a:rPr>
              <a:t>Business </a:t>
            </a:r>
            <a:r>
              <a:rPr sz="2600" dirty="0">
                <a:solidFill>
                  <a:srgbClr val="C00000"/>
                </a:solidFill>
                <a:latin typeface="Arial" panose="020B0604020202020204" pitchFamily="34" charset="0"/>
                <a:cs typeface="Arial" panose="020B0604020202020204" pitchFamily="34" charset="0"/>
              </a:rPr>
              <a:t>relationships</a:t>
            </a:r>
          </a:p>
          <a:p>
            <a:pPr marL="914400" lvl="1" indent="-514350">
              <a:spcBef>
                <a:spcPts val="600"/>
              </a:spcBef>
              <a:spcAft>
                <a:spcPts val="600"/>
              </a:spcAft>
              <a:buAutoNum type="alphaLcPeriod"/>
              <a:defRPr sz="1800"/>
            </a:pPr>
            <a:r>
              <a:rPr dirty="0">
                <a:latin typeface="Arial" panose="020B0604020202020204" pitchFamily="34" charset="0"/>
                <a:cs typeface="Arial" panose="020B0604020202020204" pitchFamily="34" charset="0"/>
              </a:rPr>
              <a:t>Financial interest</a:t>
            </a:r>
          </a:p>
          <a:p>
            <a:pPr marL="914400" lvl="1" indent="-514350">
              <a:spcBef>
                <a:spcPts val="600"/>
              </a:spcBef>
              <a:spcAft>
                <a:spcPts val="600"/>
              </a:spcAft>
              <a:buAutoNum type="alphaLcPeriod"/>
              <a:defRPr sz="1800"/>
            </a:pPr>
            <a:r>
              <a:rPr dirty="0">
                <a:latin typeface="Arial" panose="020B0604020202020204" pitchFamily="34" charset="0"/>
                <a:cs typeface="Arial" panose="020B0604020202020204" pitchFamily="34" charset="0"/>
              </a:rPr>
              <a:t>Loans guarantees</a:t>
            </a:r>
          </a:p>
          <a:p>
            <a:pPr marL="914400" lvl="1" indent="-514350">
              <a:spcBef>
                <a:spcPts val="600"/>
              </a:spcBef>
              <a:spcAft>
                <a:spcPts val="600"/>
              </a:spcAft>
              <a:buAutoNum type="alphaLcPeriod"/>
              <a:defRPr sz="1800"/>
            </a:pPr>
            <a:r>
              <a:rPr dirty="0">
                <a:latin typeface="Arial" panose="020B0604020202020204" pitchFamily="34" charset="0"/>
                <a:cs typeface="Arial" panose="020B0604020202020204" pitchFamily="34" charset="0"/>
              </a:rPr>
              <a:t>Non-assurance services</a:t>
            </a:r>
          </a:p>
        </p:txBody>
      </p:sp>
      <p:sp>
        <p:nvSpPr>
          <p:cNvPr id="94" name="Shape 94"/>
          <p:cNvSpPr>
            <a:spLocks noGrp="1"/>
          </p:cNvSpPr>
          <p:nvPr>
            <p:ph type="title"/>
          </p:nvPr>
        </p:nvSpPr>
        <p:spPr>
          <a:xfrm>
            <a:off x="457200" y="274638"/>
            <a:ext cx="8229600" cy="1143001"/>
          </a:xfrm>
          <a:prstGeom prst="rect">
            <a:avLst/>
          </a:prstGeom>
        </p:spPr>
        <p:txBody>
          <a:bodyPr lIns="0" tIns="0" rIns="0" bIns="0">
            <a:normAutofit/>
          </a:bodyPr>
          <a:lstStyle/>
          <a:p>
            <a:pPr lvl="0">
              <a:defRPr sz="1800"/>
            </a:pPr>
            <a:r>
              <a:rPr lang="en-ZA" sz="3600" b="1" dirty="0"/>
              <a:t>Independence </a:t>
            </a:r>
            <a:r>
              <a:rPr lang="en-ZA" sz="3600" b="1" dirty="0" smtClean="0"/>
              <a:t>(3)</a:t>
            </a:r>
            <a:endParaRPr lang="en-ZA" sz="36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2"/>
          </p:nvPr>
        </p:nvSpPr>
        <p:spPr>
          <a:xfrm>
            <a:off x="7031515" y="27898"/>
            <a:ext cx="2133600" cy="288824"/>
          </a:xfrm>
        </p:spPr>
        <p:txBody>
          <a:bodyPr/>
          <a:lstStyle/>
          <a:p>
            <a:pPr lvl="0"/>
            <a:fld id="{86CB4B4D-7CA3-9044-876B-883B54F8677D}" type="slidenum">
              <a:rPr lang="en-ZA" smtClean="0"/>
              <a:t>15</a:t>
            </a:fld>
            <a:endParaRPr lang="en-ZA" dirty="0"/>
          </a:p>
        </p:txBody>
      </p:sp>
      <p:pic>
        <p:nvPicPr>
          <p:cNvPr id="5"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088354" y="1387707"/>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22306" y="2142511"/>
            <a:ext cx="2142181"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8634"/>
            <a:ext cx="8229600" cy="1409005"/>
          </a:xfrm>
          <a:prstGeom prst="rect">
            <a:avLst/>
          </a:prstGeom>
        </p:spPr>
        <p:txBody>
          <a:bodyPr lIns="0" tIns="0" rIns="0" bIns="0">
            <a:normAutofit/>
          </a:bodyPr>
          <a:lstStyle/>
          <a:p>
            <a:pPr lvl="0" defTabSz="832104">
              <a:defRPr sz="1800"/>
            </a:pPr>
            <a:r>
              <a:rPr lang="en-ZA" sz="3600" b="1" dirty="0" smtClean="0"/>
              <a:t>Independence (4)</a:t>
            </a:r>
            <a:br>
              <a:rPr lang="en-ZA" sz="3600" b="1" dirty="0" smtClean="0"/>
            </a:br>
            <a:r>
              <a:rPr lang="en-ZA" sz="3600" b="1" dirty="0" smtClean="0"/>
              <a:t>Case Study: Family Relationships</a:t>
            </a:r>
            <a:endParaRPr lang="en-ZA" sz="3600" b="1" dirty="0"/>
          </a:p>
        </p:txBody>
      </p:sp>
      <p:sp>
        <p:nvSpPr>
          <p:cNvPr id="108" name="Shape 108"/>
          <p:cNvSpPr/>
          <p:nvPr/>
        </p:nvSpPr>
        <p:spPr>
          <a:xfrm>
            <a:off x="8748463" y="8634"/>
            <a:ext cx="39553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109" name="Shape 109"/>
          <p:cNvSpPr>
            <a:spLocks noGrp="1"/>
          </p:cNvSpPr>
          <p:nvPr>
            <p:ph type="body" idx="1"/>
          </p:nvPr>
        </p:nvSpPr>
        <p:spPr>
          <a:xfrm>
            <a:off x="467544" y="1196752"/>
            <a:ext cx="8229600" cy="5256584"/>
          </a:xfrm>
          <a:prstGeom prst="rect">
            <a:avLst/>
          </a:prstGeom>
        </p:spPr>
        <p:txBody>
          <a:bodyPr lIns="0" tIns="0" rIns="0" bIns="0">
            <a:normAutofit fontScale="62500" lnSpcReduction="20000"/>
          </a:bodyPr>
          <a:lstStyle/>
          <a:p>
            <a:pPr marL="0" lvl="0" indent="0" defTabSz="859536">
              <a:buSzTx/>
              <a:buNone/>
              <a:defRPr sz="1800"/>
            </a:pPr>
            <a:endParaRPr lang="en-ZA" sz="2310" dirty="0" smtClean="0">
              <a:latin typeface="Calibri" panose="020F0502020204030204" pitchFamily="34" charset="0"/>
            </a:endParaRPr>
          </a:p>
          <a:p>
            <a:pPr marL="0" lvl="0" indent="0" defTabSz="859536">
              <a:buSzTx/>
              <a:buNone/>
              <a:defRPr sz="1800"/>
            </a:pPr>
            <a:endParaRPr lang="en-ZA" sz="2310" dirty="0">
              <a:latin typeface="Calibri" panose="020F0502020204030204" pitchFamily="34" charset="0"/>
            </a:endParaRPr>
          </a:p>
          <a:p>
            <a:pPr marL="0" lvl="0" indent="0" defTabSz="859536">
              <a:buSzTx/>
              <a:buNone/>
              <a:defRPr sz="1800"/>
            </a:pPr>
            <a:endParaRPr lang="en-ZA" sz="2310" dirty="0" smtClean="0">
              <a:latin typeface="Calibri" panose="020F0502020204030204" pitchFamily="34" charset="0"/>
            </a:endParaRPr>
          </a:p>
          <a:p>
            <a:pPr marL="0" lvl="0" indent="0" defTabSz="859536">
              <a:buSzTx/>
              <a:buNone/>
              <a:defRPr sz="1800"/>
            </a:pPr>
            <a:endParaRPr lang="en-ZA" sz="2310" dirty="0" smtClean="0">
              <a:latin typeface="Calibri" panose="020F0502020204030204" pitchFamily="34" charset="0"/>
            </a:endParaRPr>
          </a:p>
          <a:p>
            <a:pPr marL="0" lvl="0" indent="0" defTabSz="859536">
              <a:buSzTx/>
              <a:buNone/>
              <a:defRPr sz="1800"/>
            </a:pPr>
            <a:endParaRPr lang="en-ZA" sz="1900" dirty="0" smtClean="0">
              <a:latin typeface="Calibri" panose="020F0502020204030204" pitchFamily="34" charset="0"/>
            </a:endParaRPr>
          </a:p>
          <a:p>
            <a:pPr marL="0" lvl="0" indent="0" defTabSz="859536">
              <a:lnSpc>
                <a:spcPct val="110000"/>
              </a:lnSpc>
              <a:spcBef>
                <a:spcPts val="600"/>
              </a:spcBef>
              <a:spcAft>
                <a:spcPts val="600"/>
              </a:spcAft>
              <a:buSzTx/>
              <a:buNone/>
              <a:defRPr sz="1800"/>
            </a:pPr>
            <a:endParaRPr lang="en-ZA" sz="1900" dirty="0" smtClean="0">
              <a:latin typeface="Arial" panose="020B0604020202020204" pitchFamily="34" charset="0"/>
              <a:cs typeface="Arial" panose="020B0604020202020204" pitchFamily="34" charset="0"/>
            </a:endParaRPr>
          </a:p>
          <a:p>
            <a:pPr marL="0" lvl="0" indent="0" defTabSz="859536">
              <a:lnSpc>
                <a:spcPct val="110000"/>
              </a:lnSpc>
              <a:spcBef>
                <a:spcPts val="600"/>
              </a:spcBef>
              <a:spcAft>
                <a:spcPts val="600"/>
              </a:spcAft>
              <a:buSzTx/>
              <a:buNone/>
              <a:defRPr sz="1800"/>
            </a:pPr>
            <a:r>
              <a:rPr lang="en-ZA" sz="2300" dirty="0" smtClean="0">
                <a:latin typeface="Arial" panose="020B0604020202020204" pitchFamily="34" charset="0"/>
                <a:cs typeface="Arial" panose="020B0604020202020204" pitchFamily="34" charset="0"/>
              </a:rPr>
              <a:t>Scenarios:</a:t>
            </a:r>
            <a:endParaRPr sz="2300" dirty="0" smtClean="0">
              <a:latin typeface="Arial" panose="020B0604020202020204" pitchFamily="34" charset="0"/>
              <a:cs typeface="Arial" panose="020B0604020202020204" pitchFamily="34" charset="0"/>
            </a:endParaRPr>
          </a:p>
          <a:p>
            <a:pPr defTabSz="859536">
              <a:lnSpc>
                <a:spcPct val="110000"/>
              </a:lnSpc>
              <a:spcBef>
                <a:spcPts val="600"/>
              </a:spcBef>
              <a:spcAft>
                <a:spcPts val="600"/>
              </a:spcAft>
              <a:buFont typeface="Wingdings" panose="05000000000000000000" pitchFamily="2" charset="2"/>
              <a:buChar char="q"/>
              <a:tabLst>
                <a:tab pos="265113" algn="l"/>
              </a:tabLst>
              <a:defRPr sz="1800"/>
            </a:pPr>
            <a:r>
              <a:rPr sz="2700" dirty="0" smtClean="0">
                <a:latin typeface="Arial" panose="020B0604020202020204" pitchFamily="34" charset="0"/>
                <a:cs typeface="Arial" panose="020B0604020202020204" pitchFamily="34" charset="0"/>
              </a:rPr>
              <a:t>Mr. </a:t>
            </a:r>
            <a:r>
              <a:rPr lang="en-ZA" sz="2700" dirty="0" smtClean="0">
                <a:latin typeface="Arial" panose="020B0604020202020204" pitchFamily="34" charset="0"/>
                <a:cs typeface="Arial" panose="020B0604020202020204" pitchFamily="34" charset="0"/>
              </a:rPr>
              <a:t>Vega Snr</a:t>
            </a:r>
            <a:r>
              <a:rPr sz="2700" dirty="0" smtClean="0">
                <a:latin typeface="Arial" panose="020B0604020202020204" pitchFamily="34" charset="0"/>
                <a:cs typeface="Arial" panose="020B0604020202020204" pitchFamily="34" charset="0"/>
              </a:rPr>
              <a:t> </a:t>
            </a:r>
            <a:r>
              <a:rPr lang="en-ZA" sz="2700" dirty="0" smtClean="0">
                <a:latin typeface="Arial" panose="020B0604020202020204" pitchFamily="34" charset="0"/>
                <a:cs typeface="Arial" panose="020B0604020202020204" pitchFamily="34" charset="0"/>
              </a:rPr>
              <a:t> is</a:t>
            </a:r>
            <a:r>
              <a:rPr sz="2700" dirty="0" smtClean="0">
                <a:latin typeface="Arial" panose="020B0604020202020204" pitchFamily="34" charset="0"/>
                <a:cs typeface="Arial" panose="020B0604020202020204" pitchFamily="34" charset="0"/>
              </a:rPr>
              <a:t> </a:t>
            </a:r>
            <a:r>
              <a:rPr sz="2700" dirty="0">
                <a:latin typeface="Arial" panose="020B0604020202020204" pitchFamily="34" charset="0"/>
                <a:cs typeface="Arial" panose="020B0604020202020204" pitchFamily="34" charset="0"/>
              </a:rPr>
              <a:t>invited to become the group </a:t>
            </a:r>
            <a:r>
              <a:rPr sz="2700" dirty="0" smtClean="0">
                <a:latin typeface="Arial" panose="020B0604020202020204" pitchFamily="34" charset="0"/>
                <a:cs typeface="Arial" panose="020B0604020202020204" pitchFamily="34" charset="0"/>
              </a:rPr>
              <a:t>auditor</a:t>
            </a:r>
            <a:r>
              <a:rPr lang="en-ZA" sz="2700" dirty="0" smtClean="0">
                <a:latin typeface="Arial" panose="020B0604020202020204" pitchFamily="34" charset="0"/>
                <a:cs typeface="Arial" panose="020B0604020202020204" pitchFamily="34" charset="0"/>
              </a:rPr>
              <a:t>.</a:t>
            </a:r>
            <a:endParaRPr sz="2700" dirty="0">
              <a:latin typeface="Arial" panose="020B0604020202020204" pitchFamily="34" charset="0"/>
              <a:cs typeface="Arial" panose="020B0604020202020204" pitchFamily="34" charset="0"/>
            </a:endParaRPr>
          </a:p>
          <a:p>
            <a:pPr marL="700541" lvl="1" indent="-255588" defTabSz="859536">
              <a:lnSpc>
                <a:spcPct val="110000"/>
              </a:lnSpc>
              <a:spcBef>
                <a:spcPts val="600"/>
              </a:spcBef>
              <a:spcAft>
                <a:spcPts val="600"/>
              </a:spcAft>
              <a:tabLst>
                <a:tab pos="265113" algn="l"/>
              </a:tabLst>
              <a:defRPr sz="1800"/>
            </a:pPr>
            <a:r>
              <a:rPr sz="2700" dirty="0" smtClean="0">
                <a:latin typeface="Arial" panose="020B0604020202020204" pitchFamily="34" charset="0"/>
                <a:cs typeface="Arial" panose="020B0604020202020204" pitchFamily="34" charset="0"/>
              </a:rPr>
              <a:t>Mrs.</a:t>
            </a:r>
            <a:r>
              <a:rPr lang="en-ZA" sz="2700" dirty="0" smtClean="0">
                <a:latin typeface="Arial" panose="020B0604020202020204" pitchFamily="34" charset="0"/>
                <a:cs typeface="Arial" panose="020B0604020202020204" pitchFamily="34" charset="0"/>
              </a:rPr>
              <a:t>Vega is an</a:t>
            </a:r>
            <a:r>
              <a:rPr sz="2700" dirty="0" smtClean="0">
                <a:latin typeface="Arial" panose="020B0604020202020204" pitchFamily="34" charset="0"/>
                <a:cs typeface="Arial" panose="020B0604020202020204" pitchFamily="34" charset="0"/>
              </a:rPr>
              <a:t> </a:t>
            </a:r>
            <a:r>
              <a:rPr sz="2700" dirty="0">
                <a:latin typeface="Arial" panose="020B0604020202020204" pitchFamily="34" charset="0"/>
                <a:cs typeface="Arial" panose="020B0604020202020204" pitchFamily="34" charset="0"/>
              </a:rPr>
              <a:t>independent non-executive director of </a:t>
            </a:r>
            <a:r>
              <a:rPr sz="2700" dirty="0" smtClean="0">
                <a:latin typeface="Arial" panose="020B0604020202020204" pitchFamily="34" charset="0"/>
                <a:cs typeface="Arial" panose="020B0604020202020204" pitchFamily="34" charset="0"/>
              </a:rPr>
              <a:t>FHL</a:t>
            </a:r>
            <a:r>
              <a:rPr lang="en-ZA" sz="2700" dirty="0" smtClean="0">
                <a:latin typeface="Arial" panose="020B0604020202020204" pitchFamily="34" charset="0"/>
                <a:cs typeface="Arial" panose="020B0604020202020204" pitchFamily="34" charset="0"/>
              </a:rPr>
              <a:t>, or</a:t>
            </a:r>
            <a:endParaRPr sz="2700" dirty="0">
              <a:latin typeface="Arial" panose="020B0604020202020204" pitchFamily="34" charset="0"/>
              <a:cs typeface="Arial" panose="020B0604020202020204" pitchFamily="34" charset="0"/>
            </a:endParaRPr>
          </a:p>
          <a:p>
            <a:pPr marL="700541" lvl="1" indent="-255588" defTabSz="859536">
              <a:lnSpc>
                <a:spcPct val="110000"/>
              </a:lnSpc>
              <a:spcBef>
                <a:spcPts val="600"/>
              </a:spcBef>
              <a:spcAft>
                <a:spcPts val="600"/>
              </a:spcAft>
              <a:tabLst>
                <a:tab pos="265113" algn="l"/>
              </a:tabLst>
              <a:defRPr sz="1800"/>
            </a:pPr>
            <a:r>
              <a:rPr sz="2700" dirty="0" smtClean="0">
                <a:latin typeface="Arial" panose="020B0604020202020204" pitchFamily="34" charset="0"/>
                <a:cs typeface="Arial" panose="020B0604020202020204" pitchFamily="34" charset="0"/>
              </a:rPr>
              <a:t>Mr. </a:t>
            </a:r>
            <a:r>
              <a:rPr lang="en-ZA" sz="2700" dirty="0" smtClean="0">
                <a:latin typeface="Arial" panose="020B0604020202020204" pitchFamily="34" charset="0"/>
                <a:cs typeface="Arial" panose="020B0604020202020204" pitchFamily="34" charset="0"/>
              </a:rPr>
              <a:t>Vega Jnr, </a:t>
            </a:r>
            <a:r>
              <a:rPr sz="2700" dirty="0" smtClean="0">
                <a:latin typeface="Arial" panose="020B0604020202020204" pitchFamily="34" charset="0"/>
                <a:cs typeface="Arial" panose="020B0604020202020204" pitchFamily="34" charset="0"/>
              </a:rPr>
              <a:t> son</a:t>
            </a:r>
            <a:r>
              <a:rPr lang="en-ZA" sz="2700" dirty="0" smtClean="0">
                <a:latin typeface="Arial" panose="020B0604020202020204" pitchFamily="34" charset="0"/>
                <a:cs typeface="Arial" panose="020B0604020202020204" pitchFamily="34" charset="0"/>
              </a:rPr>
              <a:t> of Mr. Vega</a:t>
            </a:r>
            <a:r>
              <a:rPr sz="2700" dirty="0" smtClean="0">
                <a:latin typeface="Arial" panose="020B0604020202020204" pitchFamily="34" charset="0"/>
                <a:cs typeface="Arial" panose="020B0604020202020204" pitchFamily="34" charset="0"/>
              </a:rPr>
              <a:t>,</a:t>
            </a:r>
            <a:r>
              <a:rPr lang="en-ZA" sz="2700" dirty="0" smtClean="0">
                <a:latin typeface="Arial" panose="020B0604020202020204" pitchFamily="34" charset="0"/>
                <a:cs typeface="Arial" panose="020B0604020202020204" pitchFamily="34" charset="0"/>
              </a:rPr>
              <a:t> is the</a:t>
            </a:r>
            <a:r>
              <a:rPr sz="2700" dirty="0" smtClean="0">
                <a:latin typeface="Arial" panose="020B0604020202020204" pitchFamily="34" charset="0"/>
                <a:cs typeface="Arial" panose="020B0604020202020204" pitchFamily="34" charset="0"/>
              </a:rPr>
              <a:t> F</a:t>
            </a:r>
            <a:r>
              <a:rPr lang="en-ZA" sz="2700" dirty="0" smtClean="0">
                <a:latin typeface="Arial" panose="020B0604020202020204" pitchFamily="34" charset="0"/>
                <a:cs typeface="Arial" panose="020B0604020202020204" pitchFamily="34" charset="0"/>
              </a:rPr>
              <a:t>inancial Director</a:t>
            </a:r>
            <a:r>
              <a:rPr sz="2700" dirty="0" smtClean="0">
                <a:latin typeface="Arial" panose="020B0604020202020204" pitchFamily="34" charset="0"/>
                <a:cs typeface="Arial" panose="020B0604020202020204" pitchFamily="34" charset="0"/>
              </a:rPr>
              <a:t> </a:t>
            </a:r>
            <a:r>
              <a:rPr sz="2700" dirty="0">
                <a:latin typeface="Arial" panose="020B0604020202020204" pitchFamily="34" charset="0"/>
                <a:cs typeface="Arial" panose="020B0604020202020204" pitchFamily="34" charset="0"/>
              </a:rPr>
              <a:t>of </a:t>
            </a:r>
            <a:r>
              <a:rPr sz="2700" dirty="0" smtClean="0">
                <a:latin typeface="Arial" panose="020B0604020202020204" pitchFamily="34" charset="0"/>
                <a:cs typeface="Arial" panose="020B0604020202020204" pitchFamily="34" charset="0"/>
              </a:rPr>
              <a:t>Distributor</a:t>
            </a:r>
            <a:r>
              <a:rPr lang="en-ZA" sz="2700" dirty="0" smtClean="0">
                <a:latin typeface="Arial" panose="020B0604020202020204" pitchFamily="34" charset="0"/>
                <a:cs typeface="Arial" panose="020B0604020202020204" pitchFamily="34" charset="0"/>
              </a:rPr>
              <a:t>, or</a:t>
            </a:r>
            <a:endParaRPr sz="2700" dirty="0">
              <a:latin typeface="Arial" panose="020B0604020202020204" pitchFamily="34" charset="0"/>
              <a:cs typeface="Arial" panose="020B0604020202020204" pitchFamily="34" charset="0"/>
            </a:endParaRPr>
          </a:p>
          <a:p>
            <a:pPr marL="700541" lvl="1" indent="-255588" defTabSz="859536">
              <a:lnSpc>
                <a:spcPct val="110000"/>
              </a:lnSpc>
              <a:spcBef>
                <a:spcPts val="600"/>
              </a:spcBef>
              <a:spcAft>
                <a:spcPts val="600"/>
              </a:spcAft>
              <a:tabLst>
                <a:tab pos="265113" algn="l"/>
              </a:tabLst>
              <a:defRPr sz="1800"/>
            </a:pPr>
            <a:r>
              <a:rPr sz="2700" dirty="0">
                <a:latin typeface="Arial" panose="020B0604020202020204" pitchFamily="34" charset="0"/>
                <a:cs typeface="Arial" panose="020B0604020202020204" pitchFamily="34" charset="0"/>
              </a:rPr>
              <a:t>Miss </a:t>
            </a:r>
            <a:r>
              <a:rPr lang="en-ZA" sz="2700" dirty="0" smtClean="0">
                <a:latin typeface="Arial" panose="020B0604020202020204" pitchFamily="34" charset="0"/>
                <a:cs typeface="Arial" panose="020B0604020202020204" pitchFamily="34" charset="0"/>
              </a:rPr>
              <a:t>Vega, daughter of Mr. Vega,</a:t>
            </a:r>
            <a:r>
              <a:rPr sz="2700" dirty="0" smtClean="0">
                <a:latin typeface="Arial" panose="020B0604020202020204" pitchFamily="34" charset="0"/>
                <a:cs typeface="Arial" panose="020B0604020202020204" pitchFamily="34" charset="0"/>
              </a:rPr>
              <a:t> </a:t>
            </a:r>
            <a:r>
              <a:rPr lang="en-ZA" sz="2700" dirty="0" smtClean="0">
                <a:latin typeface="Arial" panose="020B0604020202020204" pitchFamily="34" charset="0"/>
                <a:cs typeface="Arial" panose="020B0604020202020204" pitchFamily="34" charset="0"/>
              </a:rPr>
              <a:t>is in a </a:t>
            </a:r>
            <a:r>
              <a:rPr sz="2700" dirty="0" smtClean="0">
                <a:latin typeface="Arial" panose="020B0604020202020204" pitchFamily="34" charset="0"/>
                <a:cs typeface="Arial" panose="020B0604020202020204" pitchFamily="34" charset="0"/>
              </a:rPr>
              <a:t>relationship </a:t>
            </a:r>
            <a:r>
              <a:rPr sz="2700" dirty="0">
                <a:latin typeface="Arial" panose="020B0604020202020204" pitchFamily="34" charset="0"/>
                <a:cs typeface="Arial" panose="020B0604020202020204" pitchFamily="34" charset="0"/>
              </a:rPr>
              <a:t>with </a:t>
            </a:r>
            <a:r>
              <a:rPr lang="en-ZA" sz="2700" dirty="0" smtClean="0">
                <a:latin typeface="Arial" panose="020B0604020202020204" pitchFamily="34" charset="0"/>
                <a:cs typeface="Arial" panose="020B0604020202020204" pitchFamily="34" charset="0"/>
              </a:rPr>
              <a:t>the P</a:t>
            </a:r>
            <a:r>
              <a:rPr sz="2700" dirty="0" smtClean="0">
                <a:latin typeface="Arial" panose="020B0604020202020204" pitchFamily="34" charset="0"/>
                <a:cs typeface="Arial" panose="020B0604020202020204" pitchFamily="34" charset="0"/>
              </a:rPr>
              <a:t>roduction </a:t>
            </a:r>
            <a:r>
              <a:rPr lang="en-ZA" sz="2700" dirty="0">
                <a:latin typeface="Arial" panose="020B0604020202020204" pitchFamily="34" charset="0"/>
                <a:cs typeface="Arial" panose="020B0604020202020204" pitchFamily="34" charset="0"/>
              </a:rPr>
              <a:t>D</a:t>
            </a:r>
            <a:r>
              <a:rPr sz="2700" dirty="0" smtClean="0">
                <a:latin typeface="Arial" panose="020B0604020202020204" pitchFamily="34" charset="0"/>
                <a:cs typeface="Arial" panose="020B0604020202020204" pitchFamily="34" charset="0"/>
              </a:rPr>
              <a:t>irector </a:t>
            </a:r>
            <a:r>
              <a:rPr sz="2700" dirty="0">
                <a:latin typeface="Arial" panose="020B0604020202020204" pitchFamily="34" charset="0"/>
                <a:cs typeface="Arial" panose="020B0604020202020204" pitchFamily="34" charset="0"/>
              </a:rPr>
              <a:t>of </a:t>
            </a:r>
            <a:r>
              <a:rPr sz="2700" dirty="0" smtClean="0">
                <a:latin typeface="Arial" panose="020B0604020202020204" pitchFamily="34" charset="0"/>
                <a:cs typeface="Arial" panose="020B0604020202020204" pitchFamily="34" charset="0"/>
              </a:rPr>
              <a:t>Manufacturing</a:t>
            </a:r>
            <a:r>
              <a:rPr lang="en-ZA" sz="2700" dirty="0" smtClean="0">
                <a:latin typeface="Arial" panose="020B0604020202020204" pitchFamily="34" charset="0"/>
                <a:cs typeface="Arial" panose="020B0604020202020204" pitchFamily="34" charset="0"/>
              </a:rPr>
              <a:t>, or</a:t>
            </a:r>
            <a:endParaRPr sz="2700" dirty="0">
              <a:latin typeface="Arial" panose="020B0604020202020204" pitchFamily="34" charset="0"/>
              <a:cs typeface="Arial" panose="020B0604020202020204" pitchFamily="34" charset="0"/>
            </a:endParaRPr>
          </a:p>
          <a:p>
            <a:pPr marL="700541" lvl="1" indent="-255588" defTabSz="859536">
              <a:lnSpc>
                <a:spcPct val="110000"/>
              </a:lnSpc>
              <a:spcBef>
                <a:spcPts val="600"/>
              </a:spcBef>
              <a:spcAft>
                <a:spcPts val="600"/>
              </a:spcAft>
              <a:tabLst>
                <a:tab pos="265113" algn="l"/>
              </a:tabLst>
              <a:defRPr sz="1800"/>
            </a:pPr>
            <a:r>
              <a:rPr lang="en-ZA" sz="2700" dirty="0" smtClean="0">
                <a:latin typeface="Arial" panose="020B0604020202020204" pitchFamily="34" charset="0"/>
                <a:cs typeface="Arial" panose="020B0604020202020204" pitchFamily="34" charset="0"/>
              </a:rPr>
              <a:t>A</a:t>
            </a:r>
            <a:r>
              <a:rPr sz="2700" dirty="0" smtClean="0">
                <a:latin typeface="Arial" panose="020B0604020202020204" pitchFamily="34" charset="0"/>
                <a:cs typeface="Arial" panose="020B0604020202020204" pitchFamily="34" charset="0"/>
              </a:rPr>
              <a:t> nephew </a:t>
            </a:r>
            <a:r>
              <a:rPr sz="2700" dirty="0">
                <a:latin typeface="Arial" panose="020B0604020202020204" pitchFamily="34" charset="0"/>
                <a:cs typeface="Arial" panose="020B0604020202020204" pitchFamily="34" charset="0"/>
              </a:rPr>
              <a:t>of </a:t>
            </a:r>
            <a:r>
              <a:rPr sz="2700" dirty="0" smtClean="0">
                <a:latin typeface="Arial" panose="020B0604020202020204" pitchFamily="34" charset="0"/>
                <a:cs typeface="Arial" panose="020B0604020202020204" pitchFamily="34" charset="0"/>
              </a:rPr>
              <a:t>Mr. </a:t>
            </a:r>
            <a:r>
              <a:rPr lang="en-ZA" sz="2700" dirty="0" smtClean="0">
                <a:latin typeface="Arial" panose="020B0604020202020204" pitchFamily="34" charset="0"/>
                <a:cs typeface="Arial" panose="020B0604020202020204" pitchFamily="34" charset="0"/>
              </a:rPr>
              <a:t>Vega is the</a:t>
            </a:r>
            <a:r>
              <a:rPr sz="2700" dirty="0" smtClean="0">
                <a:latin typeface="Arial" panose="020B0604020202020204" pitchFamily="34" charset="0"/>
                <a:cs typeface="Arial" panose="020B0604020202020204" pitchFamily="34" charset="0"/>
              </a:rPr>
              <a:t> F</a:t>
            </a:r>
            <a:r>
              <a:rPr lang="en-ZA" sz="2700" dirty="0" smtClean="0">
                <a:latin typeface="Arial" panose="020B0604020202020204" pitchFamily="34" charset="0"/>
                <a:cs typeface="Arial" panose="020B0604020202020204" pitchFamily="34" charset="0"/>
              </a:rPr>
              <a:t>inancial Director</a:t>
            </a:r>
            <a:r>
              <a:rPr sz="2700" dirty="0" smtClean="0">
                <a:latin typeface="Arial" panose="020B0604020202020204" pitchFamily="34" charset="0"/>
                <a:cs typeface="Arial" panose="020B0604020202020204" pitchFamily="34" charset="0"/>
              </a:rPr>
              <a:t> </a:t>
            </a:r>
            <a:r>
              <a:rPr lang="en-ZA" sz="2700" dirty="0" smtClean="0">
                <a:latin typeface="Arial" panose="020B0604020202020204" pitchFamily="34" charset="0"/>
                <a:cs typeface="Arial" panose="020B0604020202020204" pitchFamily="34" charset="0"/>
              </a:rPr>
              <a:t> of FHL </a:t>
            </a:r>
            <a:r>
              <a:rPr sz="2700" dirty="0" smtClean="0">
                <a:latin typeface="Arial" panose="020B0604020202020204" pitchFamily="34" charset="0"/>
                <a:cs typeface="Arial" panose="020B0604020202020204" pitchFamily="34" charset="0"/>
              </a:rPr>
              <a:t>and</a:t>
            </a:r>
            <a:r>
              <a:rPr lang="en-ZA" sz="2700" dirty="0" smtClean="0">
                <a:latin typeface="Arial" panose="020B0604020202020204" pitchFamily="34" charset="0"/>
                <a:cs typeface="Arial" panose="020B0604020202020204" pitchFamily="34" charset="0"/>
              </a:rPr>
              <a:t> Mr ABC , a close friend of Mr Vega Snr, is the</a:t>
            </a:r>
            <a:r>
              <a:rPr sz="2700" dirty="0" smtClean="0">
                <a:latin typeface="Arial" panose="020B0604020202020204" pitchFamily="34" charset="0"/>
                <a:cs typeface="Arial" panose="020B0604020202020204" pitchFamily="34" charset="0"/>
              </a:rPr>
              <a:t> H</a:t>
            </a:r>
            <a:r>
              <a:rPr lang="en-ZA" sz="2700" dirty="0" smtClean="0">
                <a:latin typeface="Arial" panose="020B0604020202020204" pitchFamily="34" charset="0"/>
                <a:cs typeface="Arial" panose="020B0604020202020204" pitchFamily="34" charset="0"/>
              </a:rPr>
              <a:t>uman Resources</a:t>
            </a:r>
            <a:r>
              <a:rPr sz="2700" dirty="0" smtClean="0">
                <a:latin typeface="Arial" panose="020B0604020202020204" pitchFamily="34" charset="0"/>
                <a:cs typeface="Arial" panose="020B0604020202020204" pitchFamily="34" charset="0"/>
              </a:rPr>
              <a:t> </a:t>
            </a:r>
            <a:r>
              <a:rPr lang="en-ZA" sz="2700" dirty="0" smtClean="0">
                <a:latin typeface="Arial" panose="020B0604020202020204" pitchFamily="34" charset="0"/>
                <a:cs typeface="Arial" panose="020B0604020202020204" pitchFamily="34" charset="0"/>
              </a:rPr>
              <a:t>D</a:t>
            </a:r>
            <a:r>
              <a:rPr sz="2700" dirty="0" smtClean="0">
                <a:latin typeface="Arial" panose="020B0604020202020204" pitchFamily="34" charset="0"/>
                <a:cs typeface="Arial" panose="020B0604020202020204" pitchFamily="34" charset="0"/>
              </a:rPr>
              <a:t>irector </a:t>
            </a:r>
            <a:r>
              <a:rPr sz="2700" dirty="0">
                <a:latin typeface="Arial" panose="020B0604020202020204" pitchFamily="34" charset="0"/>
                <a:cs typeface="Arial" panose="020B0604020202020204" pitchFamily="34" charset="0"/>
              </a:rPr>
              <a:t>at </a:t>
            </a:r>
            <a:r>
              <a:rPr sz="2700" dirty="0" smtClean="0">
                <a:latin typeface="Arial" panose="020B0604020202020204" pitchFamily="34" charset="0"/>
                <a:cs typeface="Arial" panose="020B0604020202020204" pitchFamily="34" charset="0"/>
              </a:rPr>
              <a:t>FHL</a:t>
            </a:r>
            <a:r>
              <a:rPr lang="en-ZA" sz="2700" dirty="0" smtClean="0">
                <a:latin typeface="Arial" panose="020B0604020202020204" pitchFamily="34" charset="0"/>
                <a:cs typeface="Arial" panose="020B0604020202020204" pitchFamily="34" charset="0"/>
              </a:rPr>
              <a:t>.</a:t>
            </a:r>
            <a:r>
              <a:rPr lang="en-ZA" sz="1900" dirty="0" smtClean="0">
                <a:latin typeface="Calibri" panose="020F0502020204030204" pitchFamily="34" charset="0"/>
              </a:rPr>
              <a:t/>
            </a:r>
            <a:br>
              <a:rPr lang="en-ZA" sz="1900" dirty="0" smtClean="0">
                <a:latin typeface="Calibri" panose="020F0502020204030204" pitchFamily="34" charset="0"/>
              </a:rPr>
            </a:br>
            <a:endParaRPr lang="en-ZA" sz="1900" dirty="0" smtClean="0">
              <a:latin typeface="Calibri" panose="020F0502020204030204" pitchFamily="34" charset="0"/>
            </a:endParaRPr>
          </a:p>
          <a:p>
            <a:pPr marL="0" indent="0" defTabSz="859536">
              <a:lnSpc>
                <a:spcPct val="110000"/>
              </a:lnSpc>
              <a:spcBef>
                <a:spcPts val="600"/>
              </a:spcBef>
              <a:spcAft>
                <a:spcPts val="600"/>
              </a:spcAft>
              <a:buNone/>
              <a:tabLst>
                <a:tab pos="265113" algn="l"/>
              </a:tabLst>
              <a:defRPr sz="1800"/>
            </a:pPr>
            <a:r>
              <a:rPr lang="en-ZA" sz="2800" b="1" dirty="0" smtClean="0">
                <a:solidFill>
                  <a:srgbClr val="C00000"/>
                </a:solidFill>
                <a:latin typeface="Arial" panose="020B0604020202020204" pitchFamily="34" charset="0"/>
                <a:cs typeface="Arial" panose="020B0604020202020204" pitchFamily="34" charset="0"/>
              </a:rPr>
              <a:t>Can  Mr. Vega be the group auditor in each </a:t>
            </a:r>
          </a:p>
          <a:p>
            <a:pPr marL="0" indent="0" defTabSz="859536">
              <a:lnSpc>
                <a:spcPct val="110000"/>
              </a:lnSpc>
              <a:spcBef>
                <a:spcPts val="600"/>
              </a:spcBef>
              <a:spcAft>
                <a:spcPts val="600"/>
              </a:spcAft>
              <a:buNone/>
              <a:tabLst>
                <a:tab pos="265113" algn="l"/>
              </a:tabLst>
              <a:defRPr sz="1800"/>
            </a:pPr>
            <a:r>
              <a:rPr lang="en-ZA" sz="2800" b="1" dirty="0" smtClean="0">
                <a:solidFill>
                  <a:srgbClr val="C00000"/>
                </a:solidFill>
                <a:latin typeface="Arial" panose="020B0604020202020204" pitchFamily="34" charset="0"/>
                <a:cs typeface="Arial" panose="020B0604020202020204" pitchFamily="34" charset="0"/>
              </a:rPr>
              <a:t>of these scenarios?</a:t>
            </a:r>
          </a:p>
          <a:p>
            <a:pPr marL="659731" lvl="1" indent="-301591" defTabSz="859536">
              <a:buChar char="•"/>
              <a:defRPr sz="1800"/>
            </a:pPr>
            <a:endParaRPr sz="1900" dirty="0">
              <a:latin typeface="Calibri" panose="020F0502020204030204" pitchFamily="34" charset="0"/>
            </a:endParaRPr>
          </a:p>
        </p:txBody>
      </p:sp>
      <p:sp>
        <p:nvSpPr>
          <p:cNvPr id="2" name="Rectangle 1"/>
          <p:cNvSpPr/>
          <p:nvPr/>
        </p:nvSpPr>
        <p:spPr>
          <a:xfrm>
            <a:off x="2915816" y="1416062"/>
            <a:ext cx="3024336" cy="36933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b="1" dirty="0" smtClean="0">
                <a:solidFill>
                  <a:srgbClr val="000000"/>
                </a:solidFill>
                <a:latin typeface="Arial" panose="020B0604020202020204" pitchFamily="34" charset="0"/>
                <a:cs typeface="Arial" panose="020B0604020202020204" pitchFamily="34" charset="0"/>
              </a:rPr>
              <a:t>Family Holdings Limited</a:t>
            </a:r>
            <a:endParaRPr kumimoji="0" lang="en-ZA" sz="1800" b="1"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3" name="Rectangle 2"/>
          <p:cNvSpPr/>
          <p:nvPr/>
        </p:nvSpPr>
        <p:spPr>
          <a:xfrm>
            <a:off x="755576" y="2302264"/>
            <a:ext cx="3240360" cy="36933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ZA" sz="1800" b="0" i="0" u="none" strike="noStrike" cap="none" spc="0" normalizeH="0" baseline="0" dirty="0" smtClean="0">
                <a:ln>
                  <a:noFill/>
                </a:ln>
                <a:solidFill>
                  <a:schemeClr val="tx1"/>
                </a:solidFill>
                <a:effectLst/>
                <a:uFillTx/>
                <a:latin typeface="Arial"/>
                <a:ea typeface="Arial"/>
                <a:cs typeface="Arial"/>
                <a:sym typeface="Arial"/>
              </a:rPr>
              <a:t>Manufacturing (Pty) Ltd – 80%</a:t>
            </a:r>
            <a:endParaRPr kumimoji="0" lang="en-ZA" sz="1800" b="0" i="0" u="none" strike="noStrike" cap="none" spc="0" normalizeH="0" baseline="0" dirty="0">
              <a:ln>
                <a:noFill/>
              </a:ln>
              <a:solidFill>
                <a:schemeClr val="tx1"/>
              </a:solidFill>
              <a:effectLst/>
              <a:uFillTx/>
              <a:latin typeface="Arial"/>
              <a:ea typeface="Arial"/>
              <a:cs typeface="Arial"/>
              <a:sym typeface="Arial"/>
            </a:endParaRPr>
          </a:p>
        </p:txBody>
      </p:sp>
      <p:sp>
        <p:nvSpPr>
          <p:cNvPr id="4" name="Rectangle 3"/>
          <p:cNvSpPr/>
          <p:nvPr/>
        </p:nvSpPr>
        <p:spPr>
          <a:xfrm>
            <a:off x="4860032" y="2302264"/>
            <a:ext cx="3168353" cy="36933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ZA" sz="1800" b="0" i="0" u="none" strike="noStrike" cap="none" spc="0" normalizeH="0" baseline="0" dirty="0" smtClean="0">
                <a:ln>
                  <a:noFill/>
                </a:ln>
                <a:solidFill>
                  <a:schemeClr val="tx1"/>
                </a:solidFill>
                <a:effectLst/>
                <a:uFillTx/>
                <a:latin typeface="Arial"/>
                <a:ea typeface="Arial"/>
                <a:cs typeface="Arial"/>
                <a:sym typeface="Arial"/>
              </a:rPr>
              <a:t>Distributor (Pty)</a:t>
            </a:r>
            <a:r>
              <a:rPr kumimoji="0" lang="en-ZA" sz="1800" b="0" i="0" u="none" strike="noStrike" cap="none" spc="0" normalizeH="0" dirty="0" smtClean="0">
                <a:ln>
                  <a:noFill/>
                </a:ln>
                <a:solidFill>
                  <a:schemeClr val="tx1"/>
                </a:solidFill>
                <a:effectLst/>
                <a:uFillTx/>
                <a:latin typeface="Arial"/>
                <a:ea typeface="Arial"/>
                <a:cs typeface="Arial"/>
                <a:sym typeface="Arial"/>
              </a:rPr>
              <a:t> Ltd – 35%</a:t>
            </a:r>
            <a:endParaRPr kumimoji="0" lang="en-ZA" sz="1800" b="0" i="0" u="none" strike="noStrike" cap="none" spc="0" normalizeH="0" baseline="0" dirty="0">
              <a:ln>
                <a:noFill/>
              </a:ln>
              <a:solidFill>
                <a:schemeClr val="tx1"/>
              </a:solidFill>
              <a:effectLst/>
              <a:uFillTx/>
              <a:latin typeface="Arial"/>
              <a:ea typeface="Arial"/>
              <a:cs typeface="Arial"/>
              <a:sym typeface="Arial"/>
            </a:endParaRPr>
          </a:p>
        </p:txBody>
      </p:sp>
      <p:sp>
        <p:nvSpPr>
          <p:cNvPr id="7" name="Slide Number Placeholder 6"/>
          <p:cNvSpPr>
            <a:spLocks noGrp="1"/>
          </p:cNvSpPr>
          <p:nvPr>
            <p:ph type="sldNum" sz="quarter" idx="2"/>
          </p:nvPr>
        </p:nvSpPr>
        <p:spPr>
          <a:xfrm>
            <a:off x="7021074" y="36939"/>
            <a:ext cx="2133600" cy="296737"/>
          </a:xfrm>
        </p:spPr>
        <p:txBody>
          <a:bodyPr/>
          <a:lstStyle/>
          <a:p>
            <a:pPr lvl="0"/>
            <a:fld id="{86CB4B4D-7CA3-9044-876B-883B54F8677D}" type="slidenum">
              <a:rPr lang="en-ZA" smtClean="0"/>
              <a:t>16</a:t>
            </a:fld>
            <a:endParaRPr lang="en-ZA" dirty="0"/>
          </a:p>
        </p:txBody>
      </p:sp>
      <p:cxnSp>
        <p:nvCxnSpPr>
          <p:cNvPr id="11" name="Straight Arrow Connector 10"/>
          <p:cNvCxnSpPr>
            <a:stCxn id="2" idx="2"/>
            <a:endCxn id="3" idx="0"/>
          </p:cNvCxnSpPr>
          <p:nvPr/>
        </p:nvCxnSpPr>
        <p:spPr>
          <a:xfrm flipH="1">
            <a:off x="2375756" y="1785392"/>
            <a:ext cx="2052228" cy="516872"/>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5" name="Straight Arrow Connector 14"/>
          <p:cNvCxnSpPr>
            <a:stCxn id="2" idx="2"/>
            <a:endCxn id="4" idx="0"/>
          </p:cNvCxnSpPr>
          <p:nvPr/>
        </p:nvCxnSpPr>
        <p:spPr>
          <a:xfrm>
            <a:off x="4427984" y="1785392"/>
            <a:ext cx="2016225" cy="516872"/>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t>Independence (5)</a:t>
            </a:r>
            <a:br>
              <a:rPr lang="en-ZA" sz="3600" b="1" dirty="0" smtClean="0"/>
            </a:br>
            <a:r>
              <a:rPr lang="en-ZA" sz="3600" b="1" dirty="0" smtClean="0"/>
              <a:t>Case Study: Conflict of Interest</a:t>
            </a:r>
            <a:endParaRPr lang="en-ZA" sz="3600" b="1" dirty="0"/>
          </a:p>
        </p:txBody>
      </p:sp>
      <p:sp>
        <p:nvSpPr>
          <p:cNvPr id="3" name="Text Placeholder 2"/>
          <p:cNvSpPr>
            <a:spLocks noGrp="1"/>
          </p:cNvSpPr>
          <p:nvPr>
            <p:ph type="body" idx="1"/>
          </p:nvPr>
        </p:nvSpPr>
        <p:spPr/>
        <p:txBody>
          <a:bodyPr/>
          <a:lstStyle/>
          <a:p>
            <a:pPr marL="0" indent="0">
              <a:buNone/>
            </a:pPr>
            <a:r>
              <a:rPr lang="en-ZA" sz="2200" dirty="0" smtClean="0">
                <a:latin typeface="Arial" panose="020B0604020202020204" pitchFamily="34" charset="0"/>
                <a:cs typeface="Arial" panose="020B0604020202020204" pitchFamily="34" charset="0"/>
              </a:rPr>
              <a:t>An auditing firm, Eagle Auditing (EA), has been engaged to audit the annual financial statements of Sun Power Limited (SPL), listed on the JSE. EA is located in Johannesburg and has associated offices in Durban and Cape Town, which are engaged in the audit of the subsidiaries of SPL in those locations. The audit is headed by a partner from the Johannesburg </a:t>
            </a:r>
            <a:r>
              <a:rPr lang="en-ZA" sz="2200" dirty="0">
                <a:latin typeface="Arial" panose="020B0604020202020204" pitchFamily="34" charset="0"/>
                <a:cs typeface="Arial" panose="020B0604020202020204" pitchFamily="34" charset="0"/>
              </a:rPr>
              <a:t>o</a:t>
            </a:r>
            <a:r>
              <a:rPr lang="en-ZA" sz="2200" dirty="0" smtClean="0">
                <a:latin typeface="Arial" panose="020B0604020202020204" pitchFamily="34" charset="0"/>
                <a:cs typeface="Arial" panose="020B0604020202020204" pitchFamily="34" charset="0"/>
              </a:rPr>
              <a:t>ffice. </a:t>
            </a:r>
          </a:p>
          <a:p>
            <a:pPr marL="0" indent="0">
              <a:buNone/>
            </a:pPr>
            <a:endParaRPr lang="en-ZA" sz="22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The Cape Town office has a direct shareholding in SPL (8%)</a:t>
            </a:r>
          </a:p>
          <a:p>
            <a:r>
              <a:rPr lang="en-ZA" sz="2000" dirty="0" smtClean="0">
                <a:latin typeface="Arial" panose="020B0604020202020204" pitchFamily="34" charset="0"/>
                <a:cs typeface="Arial" panose="020B0604020202020204" pitchFamily="34" charset="0"/>
              </a:rPr>
              <a:t>A director of the Durban office holds 100 shares in SPL</a:t>
            </a:r>
          </a:p>
          <a:p>
            <a:pPr marL="0" indent="0" algn="ctr">
              <a:buNone/>
            </a:pPr>
            <a:endParaRPr lang="en-ZA" dirty="0" smtClean="0">
              <a:solidFill>
                <a:srgbClr val="7030A0"/>
              </a:solidFill>
              <a:latin typeface="Calibri" panose="020F0502020204030204" pitchFamily="34" charset="0"/>
            </a:endParaRPr>
          </a:p>
          <a:p>
            <a:pPr marL="0" indent="0" algn="l" defTabSz="859536">
              <a:lnSpc>
                <a:spcPct val="90000"/>
              </a:lnSpc>
              <a:spcBef>
                <a:spcPts val="600"/>
              </a:spcBef>
              <a:spcAft>
                <a:spcPts val="600"/>
              </a:spcAft>
              <a:buNone/>
              <a:tabLst>
                <a:tab pos="265113" algn="l"/>
              </a:tabLst>
              <a:defRPr sz="1800"/>
            </a:pPr>
            <a:r>
              <a:rPr lang="en-ZA" sz="2200" b="1" dirty="0">
                <a:solidFill>
                  <a:srgbClr val="C00000"/>
                </a:solidFill>
                <a:latin typeface="Arial" panose="020B0604020202020204" pitchFamily="34" charset="0"/>
                <a:cs typeface="Arial" panose="020B0604020202020204" pitchFamily="34" charset="0"/>
              </a:rPr>
              <a:t>What threats arise? </a:t>
            </a:r>
            <a:endParaRPr lang="en-ZA" sz="2200" b="1" dirty="0" smtClean="0">
              <a:solidFill>
                <a:srgbClr val="C00000"/>
              </a:solidFill>
              <a:latin typeface="Arial" panose="020B0604020202020204" pitchFamily="34" charset="0"/>
              <a:cs typeface="Arial" panose="020B0604020202020204" pitchFamily="34" charset="0"/>
            </a:endParaRPr>
          </a:p>
          <a:p>
            <a:pPr marL="0" indent="0" algn="l" defTabSz="859536">
              <a:lnSpc>
                <a:spcPct val="90000"/>
              </a:lnSpc>
              <a:spcBef>
                <a:spcPts val="600"/>
              </a:spcBef>
              <a:spcAft>
                <a:spcPts val="600"/>
              </a:spcAft>
              <a:buNone/>
              <a:tabLst>
                <a:tab pos="265113" algn="l"/>
              </a:tabLst>
              <a:defRPr sz="1800"/>
            </a:pPr>
            <a:r>
              <a:rPr lang="en-ZA" sz="2200" b="1" dirty="0" smtClean="0">
                <a:solidFill>
                  <a:srgbClr val="C00000"/>
                </a:solidFill>
                <a:latin typeface="Arial" panose="020B0604020202020204" pitchFamily="34" charset="0"/>
                <a:cs typeface="Arial" panose="020B0604020202020204" pitchFamily="34" charset="0"/>
              </a:rPr>
              <a:t>Are </a:t>
            </a:r>
            <a:r>
              <a:rPr lang="en-ZA" sz="2200" b="1" dirty="0">
                <a:solidFill>
                  <a:srgbClr val="C00000"/>
                </a:solidFill>
                <a:latin typeface="Arial" panose="020B0604020202020204" pitchFamily="34" charset="0"/>
                <a:cs typeface="Arial" panose="020B0604020202020204" pitchFamily="34" charset="0"/>
              </a:rPr>
              <a:t>there any safeguards?</a:t>
            </a:r>
          </a:p>
        </p:txBody>
      </p:sp>
      <p:sp>
        <p:nvSpPr>
          <p:cNvPr id="4" name="Shape 108"/>
          <p:cNvSpPr/>
          <p:nvPr/>
        </p:nvSpPr>
        <p:spPr>
          <a:xfrm>
            <a:off x="8748463" y="8634"/>
            <a:ext cx="39553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6" name="Slide Number Placeholder 5"/>
          <p:cNvSpPr>
            <a:spLocks noGrp="1"/>
          </p:cNvSpPr>
          <p:nvPr>
            <p:ph type="sldNum" sz="quarter" idx="2"/>
          </p:nvPr>
        </p:nvSpPr>
        <p:spPr>
          <a:xfrm>
            <a:off x="7010400" y="162522"/>
            <a:ext cx="2133600" cy="288824"/>
          </a:xfrm>
        </p:spPr>
        <p:txBody>
          <a:bodyPr/>
          <a:lstStyle/>
          <a:p>
            <a:pPr lvl="0"/>
            <a:fld id="{86CB4B4D-7CA3-9044-876B-883B54F8677D}" type="slidenum">
              <a:rPr lang="en-ZA" smtClean="0"/>
              <a:t>17</a:t>
            </a:fld>
            <a:endParaRPr lang="en-ZA" dirty="0"/>
          </a:p>
        </p:txBody>
      </p:sp>
      <p:sp>
        <p:nvSpPr>
          <p:cNvPr id="5" name="Rectangle 4"/>
          <p:cNvSpPr/>
          <p:nvPr/>
        </p:nvSpPr>
        <p:spPr>
          <a:xfrm>
            <a:off x="5004047" y="5013176"/>
            <a:ext cx="3744416" cy="646329"/>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800" b="0" i="0" u="none" strike="noStrike" cap="none" spc="0" normalizeH="0" baseline="0" dirty="0" smtClean="0">
                <a:ln>
                  <a:noFill/>
                </a:ln>
                <a:solidFill>
                  <a:srgbClr val="000000"/>
                </a:solidFill>
                <a:effectLst/>
                <a:uFillTx/>
                <a:latin typeface="Arial"/>
                <a:ea typeface="Arial"/>
                <a:cs typeface="Arial"/>
                <a:sym typeface="Arial"/>
              </a:rPr>
              <a:t>Using </a:t>
            </a:r>
            <a:r>
              <a:rPr lang="en-ZA" dirty="0" smtClean="0">
                <a:solidFill>
                  <a:srgbClr val="000000"/>
                </a:solidFill>
              </a:rPr>
              <a:t>the </a:t>
            </a:r>
            <a:r>
              <a:rPr lang="en-ZA" b="1" dirty="0" smtClean="0">
                <a:solidFill>
                  <a:srgbClr val="000000"/>
                </a:solidFill>
              </a:rPr>
              <a:t>Decision Making Matrix </a:t>
            </a:r>
          </a:p>
          <a:p>
            <a:pPr marL="0" marR="0" indent="0" algn="l" defTabSz="914400" rtl="0" fontAlgn="auto" latinLnBrk="1" hangingPunct="0">
              <a:lnSpc>
                <a:spcPct val="100000"/>
              </a:lnSpc>
              <a:spcBef>
                <a:spcPts val="0"/>
              </a:spcBef>
              <a:spcAft>
                <a:spcPts val="0"/>
              </a:spcAft>
              <a:buClrTx/>
              <a:buSzTx/>
              <a:buFontTx/>
              <a:buNone/>
              <a:tabLst/>
            </a:pPr>
            <a:r>
              <a:rPr kumimoji="0" lang="en-ZA" sz="1800" b="0" i="0" u="none" strike="noStrike" cap="none" spc="0" normalizeH="0" baseline="0" dirty="0" smtClean="0">
                <a:ln>
                  <a:noFill/>
                </a:ln>
                <a:solidFill>
                  <a:srgbClr val="000000"/>
                </a:solidFill>
                <a:effectLst/>
                <a:uFillTx/>
                <a:latin typeface="Arial"/>
                <a:ea typeface="Arial"/>
                <a:cs typeface="Arial"/>
                <a:sym typeface="Arial"/>
              </a:rPr>
              <a:t>Attachment 2 </a:t>
            </a:r>
            <a:endParaRPr kumimoji="0" lang="en-ZA"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33549523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518863" y="262300"/>
            <a:ext cx="8229600" cy="1143001"/>
          </a:xfrm>
          <a:prstGeom prst="rect">
            <a:avLst/>
          </a:prstGeom>
        </p:spPr>
        <p:txBody>
          <a:bodyPr lIns="0" tIns="0" rIns="0" bIns="0">
            <a:normAutofit/>
          </a:bodyPr>
          <a:lstStyle>
            <a:lvl1pPr defTabSz="768095">
              <a:defRPr sz="3696"/>
            </a:lvl1pPr>
          </a:lstStyle>
          <a:p>
            <a:pPr lvl="0">
              <a:defRPr sz="1800"/>
            </a:pPr>
            <a:r>
              <a:rPr lang="en-ZA" sz="3600" b="1" dirty="0" smtClean="0"/>
              <a:t>Independence (6)</a:t>
            </a:r>
            <a:br>
              <a:rPr lang="en-ZA" sz="3600" b="1" dirty="0" smtClean="0"/>
            </a:br>
            <a:r>
              <a:rPr lang="en-ZA" sz="3600" b="1" dirty="0" smtClean="0"/>
              <a:t>Documentation Layout</a:t>
            </a:r>
            <a:endParaRPr lang="en-ZA" sz="3600" b="1" dirty="0"/>
          </a:p>
        </p:txBody>
      </p:sp>
      <p:sp>
        <p:nvSpPr>
          <p:cNvPr id="118" name="Shape 118"/>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119" name="Shape 119"/>
          <p:cNvSpPr>
            <a:spLocks noGrp="1"/>
          </p:cNvSpPr>
          <p:nvPr>
            <p:ph type="body" idx="1"/>
          </p:nvPr>
        </p:nvSpPr>
        <p:spPr>
          <a:xfrm>
            <a:off x="457200" y="1568450"/>
            <a:ext cx="8229600" cy="4525963"/>
          </a:xfrm>
          <a:prstGeom prst="rect">
            <a:avLst/>
          </a:prstGeom>
        </p:spPr>
        <p:txBody>
          <a:bodyPr lIns="0" tIns="0" rIns="0" bIns="0">
            <a:normAutofit/>
          </a:bodyPr>
          <a:lstStyle/>
          <a:p>
            <a:pPr marL="0" lvl="0" indent="0">
              <a:buSzTx/>
              <a:buNone/>
              <a:defRPr sz="1800"/>
            </a:pPr>
            <a:endParaRPr sz="1800" dirty="0">
              <a:latin typeface="Arial" panose="020B0604020202020204" pitchFamily="34" charset="0"/>
              <a:cs typeface="Arial" panose="020B0604020202020204" pitchFamily="34" charset="0"/>
            </a:endParaRPr>
          </a:p>
          <a:p>
            <a:pPr marL="0" lvl="0" indent="0">
              <a:buSzTx/>
              <a:buNone/>
              <a:defRPr sz="1800"/>
            </a:pPr>
            <a:endParaRPr sz="1800" dirty="0">
              <a:latin typeface="Arial" panose="020B0604020202020204" pitchFamily="34" charset="0"/>
              <a:cs typeface="Arial" panose="020B0604020202020204" pitchFamily="34" charset="0"/>
            </a:endParaRPr>
          </a:p>
          <a:p>
            <a:pPr marL="0" lvl="0" indent="0">
              <a:buSzTx/>
              <a:buNone/>
              <a:defRPr sz="1800"/>
            </a:pPr>
            <a:endParaRPr sz="1800" dirty="0">
              <a:latin typeface="Arial" panose="020B0604020202020204" pitchFamily="34" charset="0"/>
              <a:cs typeface="Arial" panose="020B0604020202020204" pitchFamily="34" charset="0"/>
            </a:endParaRPr>
          </a:p>
          <a:p>
            <a:pPr marL="0" lvl="0" indent="0" algn="l">
              <a:buSzTx/>
              <a:buNone/>
              <a:defRPr sz="1800"/>
            </a:pPr>
            <a:endParaRPr lang="en-ZA" sz="1800" dirty="0" smtClean="0">
              <a:latin typeface="Arial" panose="020B0604020202020204" pitchFamily="34" charset="0"/>
              <a:cs typeface="Arial" panose="020B0604020202020204" pitchFamily="34" charset="0"/>
            </a:endParaRPr>
          </a:p>
          <a:p>
            <a:pPr marL="0" lvl="0" indent="0" algn="l">
              <a:buSzTx/>
              <a:buNone/>
              <a:defRPr sz="1800"/>
            </a:pPr>
            <a:endParaRPr lang="en-ZA" sz="1800" dirty="0">
              <a:latin typeface="Arial" panose="020B0604020202020204" pitchFamily="34" charset="0"/>
              <a:cs typeface="Arial" panose="020B0604020202020204" pitchFamily="34" charset="0"/>
            </a:endParaRPr>
          </a:p>
          <a:p>
            <a:pPr marL="0" lvl="0" indent="0" algn="l">
              <a:buSzTx/>
              <a:buNone/>
              <a:defRPr sz="1800"/>
            </a:pPr>
            <a:endParaRPr lang="en-ZA" sz="1800" dirty="0" smtClean="0">
              <a:latin typeface="Arial" panose="020B0604020202020204" pitchFamily="34" charset="0"/>
              <a:cs typeface="Arial" panose="020B0604020202020204" pitchFamily="34" charset="0"/>
            </a:endParaRPr>
          </a:p>
          <a:p>
            <a:pPr marL="0" lvl="0" indent="0" algn="l">
              <a:buSzTx/>
              <a:buNone/>
              <a:defRPr sz="1800"/>
            </a:pPr>
            <a:endParaRPr lang="en-ZA" sz="1800" dirty="0">
              <a:latin typeface="Arial" panose="020B0604020202020204" pitchFamily="34" charset="0"/>
              <a:cs typeface="Arial" panose="020B0604020202020204" pitchFamily="34" charset="0"/>
            </a:endParaRPr>
          </a:p>
          <a:p>
            <a:pPr marL="0" lvl="0" indent="0" algn="l">
              <a:buSzTx/>
              <a:buNone/>
              <a:defRPr sz="1800"/>
            </a:pPr>
            <a:endParaRPr lang="en-ZA" sz="1800" dirty="0" smtClean="0">
              <a:latin typeface="Arial" panose="020B0604020202020204" pitchFamily="34" charset="0"/>
              <a:cs typeface="Arial" panose="020B0604020202020204" pitchFamily="34" charset="0"/>
            </a:endParaRPr>
          </a:p>
          <a:p>
            <a:pPr marL="0" lvl="0" indent="0" algn="l">
              <a:buSzTx/>
              <a:buNone/>
              <a:defRPr sz="1800"/>
            </a:pPr>
            <a:endParaRPr lang="en-ZA" sz="1800" dirty="0">
              <a:latin typeface="Arial" panose="020B0604020202020204" pitchFamily="34" charset="0"/>
              <a:cs typeface="Arial" panose="020B0604020202020204" pitchFamily="34" charset="0"/>
            </a:endParaRPr>
          </a:p>
          <a:p>
            <a:pPr marL="0" lvl="0" indent="0" algn="l">
              <a:buSzTx/>
              <a:buNone/>
              <a:defRPr sz="1800"/>
            </a:pPr>
            <a:r>
              <a:rPr sz="1800" dirty="0" smtClean="0">
                <a:latin typeface="Arial" panose="020B0604020202020204" pitchFamily="34" charset="0"/>
                <a:cs typeface="Arial" panose="020B0604020202020204" pitchFamily="34" charset="0"/>
              </a:rPr>
              <a:t>See </a:t>
            </a:r>
            <a:r>
              <a:rPr sz="1800" dirty="0">
                <a:latin typeface="Arial" panose="020B0604020202020204" pitchFamily="34" charset="0"/>
                <a:cs typeface="Arial" panose="020B0604020202020204" pitchFamily="34" charset="0"/>
              </a:rPr>
              <a:t>the </a:t>
            </a:r>
            <a:r>
              <a:rPr sz="1800" dirty="0" smtClean="0">
                <a:latin typeface="Arial" panose="020B0604020202020204" pitchFamily="34" charset="0"/>
                <a:cs typeface="Arial" panose="020B0604020202020204" pitchFamily="34" charset="0"/>
              </a:rPr>
              <a:t>attach</a:t>
            </a:r>
            <a:r>
              <a:rPr lang="en-ZA" sz="1800" dirty="0" smtClean="0">
                <a:latin typeface="Arial" panose="020B0604020202020204" pitchFamily="34" charset="0"/>
                <a:cs typeface="Arial" panose="020B0604020202020204" pitchFamily="34" charset="0"/>
              </a:rPr>
              <a:t>ment 3</a:t>
            </a:r>
            <a:r>
              <a:rPr sz="1800" dirty="0" smtClean="0">
                <a:latin typeface="Arial" panose="020B0604020202020204" pitchFamily="34" charset="0"/>
                <a:cs typeface="Arial" panose="020B0604020202020204" pitchFamily="34" charset="0"/>
              </a:rPr>
              <a:t> in </a:t>
            </a:r>
            <a:r>
              <a:rPr sz="1800" dirty="0">
                <a:latin typeface="Arial" panose="020B0604020202020204" pitchFamily="34" charset="0"/>
                <a:cs typeface="Arial" panose="020B0604020202020204" pitchFamily="34" charset="0"/>
              </a:rPr>
              <a:t>the </a:t>
            </a:r>
            <a:r>
              <a:rPr lang="en-ZA" sz="1800" dirty="0" smtClean="0">
                <a:latin typeface="Arial" panose="020B0604020202020204" pitchFamily="34" charset="0"/>
                <a:cs typeface="Arial" panose="020B0604020202020204" pitchFamily="34" charset="0"/>
              </a:rPr>
              <a:t>s</a:t>
            </a:r>
            <a:r>
              <a:rPr sz="1800" dirty="0" smtClean="0">
                <a:latin typeface="Arial" panose="020B0604020202020204" pitchFamily="34" charset="0"/>
                <a:cs typeface="Arial" panose="020B0604020202020204" pitchFamily="34" charset="0"/>
              </a:rPr>
              <a:t>lide </a:t>
            </a:r>
            <a:r>
              <a:rPr lang="en-ZA" sz="1800" dirty="0" smtClean="0">
                <a:latin typeface="Arial" panose="020B0604020202020204" pitchFamily="34" charset="0"/>
                <a:cs typeface="Arial" panose="020B0604020202020204" pitchFamily="34" charset="0"/>
              </a:rPr>
              <a:t>p</a:t>
            </a:r>
            <a:r>
              <a:rPr sz="1800" dirty="0" smtClean="0">
                <a:latin typeface="Arial" panose="020B0604020202020204" pitchFamily="34" charset="0"/>
                <a:cs typeface="Arial" panose="020B0604020202020204" pitchFamily="34" charset="0"/>
              </a:rPr>
              <a:t>ack</a:t>
            </a:r>
            <a:endParaRPr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2"/>
          </p:nvPr>
        </p:nvSpPr>
        <p:spPr>
          <a:xfrm>
            <a:off x="7009736" y="0"/>
            <a:ext cx="2133600" cy="288824"/>
          </a:xfrm>
        </p:spPr>
        <p:txBody>
          <a:bodyPr/>
          <a:lstStyle/>
          <a:p>
            <a:pPr lvl="0"/>
            <a:fld id="{86CB4B4D-7CA3-9044-876B-883B54F8677D}" type="slidenum">
              <a:rPr lang="en-ZA" smtClean="0"/>
              <a:t>18</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4788024" y="1588444"/>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21976" y="2343248"/>
            <a:ext cx="2154479"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274638"/>
            <a:ext cx="8229600" cy="1143001"/>
          </a:xfrm>
          <a:prstGeom prst="rect">
            <a:avLst/>
          </a:prstGeom>
        </p:spPr>
        <p:txBody>
          <a:bodyPr lIns="0" tIns="0" rIns="0" bIns="0">
            <a:normAutofit/>
          </a:bodyPr>
          <a:lstStyle>
            <a:lvl1pPr defTabSz="740663">
              <a:defRPr sz="3564"/>
            </a:lvl1pPr>
          </a:lstStyle>
          <a:p>
            <a:pPr lvl="0">
              <a:defRPr sz="1800"/>
            </a:pPr>
            <a:r>
              <a:rPr lang="en-ZA" sz="3600" b="1" dirty="0" smtClean="0"/>
              <a:t>The Reasonable and </a:t>
            </a:r>
            <a:br>
              <a:rPr lang="en-ZA" sz="3600" b="1" dirty="0" smtClean="0"/>
            </a:br>
            <a:r>
              <a:rPr lang="en-ZA" sz="3600" b="1" dirty="0" smtClean="0"/>
              <a:t>Informed Third Party (RITP)</a:t>
            </a:r>
            <a:endParaRPr lang="en-ZA" sz="3600" b="1" dirty="0"/>
          </a:p>
        </p:txBody>
      </p:sp>
      <p:sp>
        <p:nvSpPr>
          <p:cNvPr id="123" name="Shape 123"/>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124" name="Shape 124"/>
          <p:cNvSpPr>
            <a:spLocks noGrp="1"/>
          </p:cNvSpPr>
          <p:nvPr>
            <p:ph type="body" idx="1"/>
          </p:nvPr>
        </p:nvSpPr>
        <p:spPr>
          <a:xfrm>
            <a:off x="457200" y="1568450"/>
            <a:ext cx="8229600" cy="4525963"/>
          </a:xfrm>
          <a:prstGeom prst="rect">
            <a:avLst/>
          </a:prstGeom>
        </p:spPr>
        <p:txBody>
          <a:bodyPr lIns="0" tIns="0" rIns="0" bIns="0">
            <a:normAutofit lnSpcReduction="10000"/>
          </a:bodyPr>
          <a:lstStyle/>
          <a:p>
            <a:pPr marL="223787" lvl="0" indent="-223787" defTabSz="850391">
              <a:spcBef>
                <a:spcPts val="600"/>
              </a:spcBef>
              <a:spcAft>
                <a:spcPts val="600"/>
              </a:spcAft>
              <a:defRPr sz="1800"/>
            </a:pPr>
            <a:r>
              <a:rPr sz="2200" dirty="0">
                <a:latin typeface="Arial" panose="020B0604020202020204" pitchFamily="34" charset="0"/>
                <a:cs typeface="Arial" panose="020B0604020202020204" pitchFamily="34" charset="0"/>
              </a:rPr>
              <a:t>The RITP is found in </a:t>
            </a:r>
            <a:r>
              <a:rPr lang="en-ZA" sz="2200" dirty="0" smtClean="0">
                <a:solidFill>
                  <a:srgbClr val="C00000"/>
                </a:solidFill>
                <a:latin typeface="Arial" panose="020B0604020202020204" pitchFamily="34" charset="0"/>
                <a:cs typeface="Arial" panose="020B0604020202020204" pitchFamily="34" charset="0"/>
              </a:rPr>
              <a:t>13 </a:t>
            </a:r>
            <a:r>
              <a:rPr sz="2200" dirty="0" smtClean="0">
                <a:solidFill>
                  <a:srgbClr val="C00000"/>
                </a:solidFill>
                <a:latin typeface="Arial" panose="020B0604020202020204" pitchFamily="34" charset="0"/>
                <a:cs typeface="Arial" panose="020B0604020202020204" pitchFamily="34" charset="0"/>
              </a:rPr>
              <a:t>places </a:t>
            </a:r>
            <a:r>
              <a:rPr sz="2200" dirty="0">
                <a:latin typeface="Arial" panose="020B0604020202020204" pitchFamily="34" charset="0"/>
                <a:cs typeface="Arial" panose="020B0604020202020204" pitchFamily="34" charset="0"/>
              </a:rPr>
              <a:t>in the </a:t>
            </a:r>
            <a:r>
              <a:rPr sz="2200" dirty="0" smtClean="0">
                <a:latin typeface="Arial" panose="020B0604020202020204" pitchFamily="34" charset="0"/>
                <a:cs typeface="Arial" panose="020B0604020202020204" pitchFamily="34" charset="0"/>
              </a:rPr>
              <a:t>Code</a:t>
            </a:r>
            <a:endParaRPr sz="2200" dirty="0">
              <a:latin typeface="Arial" panose="020B0604020202020204" pitchFamily="34" charset="0"/>
              <a:cs typeface="Arial" panose="020B0604020202020204" pitchFamily="34" charset="0"/>
            </a:endParaRPr>
          </a:p>
          <a:p>
            <a:pPr marL="223787" lvl="0" indent="-223787" defTabSz="850391">
              <a:spcBef>
                <a:spcPts val="600"/>
              </a:spcBef>
              <a:spcAft>
                <a:spcPts val="600"/>
              </a:spcAft>
              <a:defRPr sz="1800"/>
            </a:pPr>
            <a:r>
              <a:rPr sz="2200" dirty="0">
                <a:latin typeface="Arial" panose="020B0604020202020204" pitchFamily="34" charset="0"/>
                <a:cs typeface="Arial" panose="020B0604020202020204" pitchFamily="34" charset="0"/>
              </a:rPr>
              <a:t>Relates to </a:t>
            </a:r>
            <a:r>
              <a:rPr sz="2200" dirty="0">
                <a:solidFill>
                  <a:srgbClr val="C00000"/>
                </a:solidFill>
                <a:latin typeface="Arial" panose="020B0604020202020204" pitchFamily="34" charset="0"/>
                <a:cs typeface="Arial" panose="020B0604020202020204" pitchFamily="34" charset="0"/>
              </a:rPr>
              <a:t>decisions</a:t>
            </a:r>
            <a:r>
              <a:rPr sz="2200" dirty="0">
                <a:latin typeface="Arial" panose="020B0604020202020204" pitchFamily="34" charset="0"/>
                <a:cs typeface="Arial" panose="020B0604020202020204" pitchFamily="34" charset="0"/>
              </a:rPr>
              <a:t> that have been made</a:t>
            </a:r>
          </a:p>
          <a:p>
            <a:pPr marL="652713" lvl="1" indent="-298383" defTabSz="850391">
              <a:spcBef>
                <a:spcPts val="600"/>
              </a:spcBef>
              <a:spcAft>
                <a:spcPts val="600"/>
              </a:spcAft>
              <a:defRPr sz="1800"/>
            </a:pPr>
            <a:r>
              <a:rPr sz="1800" dirty="0">
                <a:latin typeface="Arial" panose="020B0604020202020204" pitchFamily="34" charset="0"/>
                <a:cs typeface="Arial" panose="020B0604020202020204" pitchFamily="34" charset="0"/>
              </a:rPr>
              <a:t>Conceptual Framework</a:t>
            </a:r>
          </a:p>
          <a:p>
            <a:pPr marL="652713" lvl="1" indent="-298383" defTabSz="850391">
              <a:spcBef>
                <a:spcPts val="600"/>
              </a:spcBef>
              <a:spcAft>
                <a:spcPts val="600"/>
              </a:spcAft>
              <a:defRPr sz="1800"/>
            </a:pPr>
            <a:r>
              <a:rPr sz="1800" dirty="0">
                <a:latin typeface="Arial" panose="020B0604020202020204" pitchFamily="34" charset="0"/>
                <a:cs typeface="Arial" panose="020B0604020202020204" pitchFamily="34" charset="0"/>
              </a:rPr>
              <a:t>Independence</a:t>
            </a:r>
          </a:p>
          <a:p>
            <a:pPr marL="223787" lvl="0" indent="-223787" defTabSz="850391">
              <a:spcBef>
                <a:spcPts val="600"/>
              </a:spcBef>
              <a:spcAft>
                <a:spcPts val="600"/>
              </a:spcAft>
              <a:defRPr sz="1800"/>
            </a:pPr>
            <a:r>
              <a:rPr sz="2200" dirty="0">
                <a:solidFill>
                  <a:srgbClr val="C00000"/>
                </a:solidFill>
                <a:latin typeface="Arial" panose="020B0604020202020204" pitchFamily="34" charset="0"/>
                <a:cs typeface="Arial" panose="020B0604020202020204" pitchFamily="34" charset="0"/>
              </a:rPr>
              <a:t>Who</a:t>
            </a:r>
            <a:r>
              <a:rPr sz="2200" dirty="0">
                <a:latin typeface="Arial" panose="020B0604020202020204" pitchFamily="34" charset="0"/>
                <a:cs typeface="Arial" panose="020B0604020202020204" pitchFamily="34" charset="0"/>
              </a:rPr>
              <a:t> is </a:t>
            </a:r>
            <a:r>
              <a:rPr sz="2200" dirty="0" smtClean="0">
                <a:latin typeface="Arial" panose="020B0604020202020204" pitchFamily="34" charset="0"/>
                <a:cs typeface="Arial" panose="020B0604020202020204" pitchFamily="34" charset="0"/>
              </a:rPr>
              <a:t>a</a:t>
            </a:r>
            <a:r>
              <a:rPr lang="en-ZA" sz="2200" dirty="0" smtClean="0">
                <a:latin typeface="Arial" panose="020B0604020202020204" pitchFamily="34" charset="0"/>
                <a:cs typeface="Arial" panose="020B0604020202020204" pitchFamily="34" charset="0"/>
              </a:rPr>
              <a:t>n</a:t>
            </a:r>
            <a:r>
              <a:rPr sz="2200" dirty="0" smtClean="0">
                <a:latin typeface="Arial" panose="020B0604020202020204" pitchFamily="34" charset="0"/>
                <a:cs typeface="Arial" panose="020B0604020202020204" pitchFamily="34" charset="0"/>
              </a:rPr>
              <a:t> RITP</a:t>
            </a:r>
            <a:r>
              <a:rPr lang="en-ZA" sz="2200" dirty="0" smtClean="0">
                <a:latin typeface="Arial" panose="020B0604020202020204" pitchFamily="34" charset="0"/>
                <a:cs typeface="Arial" panose="020B0604020202020204" pitchFamily="34" charset="0"/>
              </a:rPr>
              <a:t>?</a:t>
            </a:r>
            <a:endParaRPr sz="2200" dirty="0">
              <a:latin typeface="Arial" panose="020B0604020202020204" pitchFamily="34" charset="0"/>
              <a:cs typeface="Arial" panose="020B0604020202020204" pitchFamily="34" charset="0"/>
            </a:endParaRPr>
          </a:p>
          <a:p>
            <a:pPr marL="223787" lvl="0" indent="-223787" defTabSz="850391">
              <a:spcBef>
                <a:spcPts val="600"/>
              </a:spcBef>
              <a:spcAft>
                <a:spcPts val="600"/>
              </a:spcAft>
              <a:defRPr sz="1800"/>
            </a:pPr>
            <a:r>
              <a:rPr sz="2200" dirty="0">
                <a:latin typeface="Arial" panose="020B0604020202020204" pitchFamily="34" charset="0"/>
                <a:cs typeface="Arial" panose="020B0604020202020204" pitchFamily="34" charset="0"/>
              </a:rPr>
              <a:t>Use the above mentioned </a:t>
            </a:r>
            <a:r>
              <a:rPr sz="2200" dirty="0">
                <a:solidFill>
                  <a:srgbClr val="C00000"/>
                </a:solidFill>
                <a:latin typeface="Arial" panose="020B0604020202020204" pitchFamily="34" charset="0"/>
                <a:cs typeface="Arial" panose="020B0604020202020204" pitchFamily="34" charset="0"/>
              </a:rPr>
              <a:t>tools</a:t>
            </a:r>
            <a:r>
              <a:rPr sz="2200" dirty="0">
                <a:latin typeface="Arial" panose="020B0604020202020204" pitchFamily="34" charset="0"/>
                <a:cs typeface="Arial" panose="020B0604020202020204" pitchFamily="34" charset="0"/>
              </a:rPr>
              <a:t> in your </a:t>
            </a:r>
            <a:r>
              <a:rPr sz="2200" dirty="0">
                <a:solidFill>
                  <a:srgbClr val="C00000"/>
                </a:solidFill>
                <a:latin typeface="Arial" panose="020B0604020202020204" pitchFamily="34" charset="0"/>
                <a:cs typeface="Arial" panose="020B0604020202020204" pitchFamily="34" charset="0"/>
              </a:rPr>
              <a:t>working </a:t>
            </a:r>
            <a:r>
              <a:rPr sz="2200" dirty="0" smtClean="0">
                <a:solidFill>
                  <a:srgbClr val="C00000"/>
                </a:solidFill>
                <a:latin typeface="Arial" panose="020B0604020202020204" pitchFamily="34" charset="0"/>
                <a:cs typeface="Arial" panose="020B0604020202020204" pitchFamily="34" charset="0"/>
              </a:rPr>
              <a:t>papers</a:t>
            </a:r>
            <a:r>
              <a:rPr lang="en-ZA" sz="2200" dirty="0" smtClean="0">
                <a:solidFill>
                  <a:srgbClr val="C00000"/>
                </a:solidFill>
                <a:latin typeface="Arial" panose="020B0604020202020204" pitchFamily="34" charset="0"/>
                <a:cs typeface="Arial" panose="020B0604020202020204" pitchFamily="34" charset="0"/>
              </a:rPr>
              <a:t>.</a:t>
            </a:r>
            <a:endParaRPr sz="2200" dirty="0">
              <a:solidFill>
                <a:srgbClr val="C00000"/>
              </a:solidFill>
              <a:latin typeface="Arial" panose="020B0604020202020204" pitchFamily="34" charset="0"/>
              <a:cs typeface="Arial" panose="020B0604020202020204" pitchFamily="34" charset="0"/>
            </a:endParaRPr>
          </a:p>
          <a:p>
            <a:pPr marL="223787" lvl="0" indent="-223787" defTabSz="850391">
              <a:spcBef>
                <a:spcPts val="600"/>
              </a:spcBef>
              <a:spcAft>
                <a:spcPts val="600"/>
              </a:spcAft>
              <a:defRPr sz="1800"/>
            </a:pPr>
            <a:r>
              <a:rPr sz="2200" dirty="0">
                <a:solidFill>
                  <a:srgbClr val="C00000"/>
                </a:solidFill>
                <a:latin typeface="Arial" panose="020B0604020202020204" pitchFamily="34" charset="0"/>
                <a:cs typeface="Arial" panose="020B0604020202020204" pitchFamily="34" charset="0"/>
              </a:rPr>
              <a:t>How</a:t>
            </a:r>
            <a:r>
              <a:rPr sz="2200" dirty="0">
                <a:latin typeface="Arial" panose="020B0604020202020204" pitchFamily="34" charset="0"/>
                <a:cs typeface="Arial" panose="020B0604020202020204" pitchFamily="34" charset="0"/>
              </a:rPr>
              <a:t> does that person make a </a:t>
            </a:r>
            <a:r>
              <a:rPr sz="2200" dirty="0" smtClean="0">
                <a:latin typeface="Arial" panose="020B0604020202020204" pitchFamily="34" charset="0"/>
                <a:cs typeface="Arial" panose="020B0604020202020204" pitchFamily="34" charset="0"/>
              </a:rPr>
              <a:t>decision</a:t>
            </a:r>
            <a:r>
              <a:rPr lang="en-ZA"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think </a:t>
            </a:r>
            <a:r>
              <a:rPr sz="2200" dirty="0">
                <a:latin typeface="Arial" panose="020B0604020202020204" pitchFamily="34" charset="0"/>
                <a:cs typeface="Arial" panose="020B0604020202020204" pitchFamily="34" charset="0"/>
              </a:rPr>
              <a:t>of </a:t>
            </a:r>
            <a:r>
              <a:rPr sz="2200" dirty="0" smtClean="0">
                <a:latin typeface="Arial" panose="020B0604020202020204" pitchFamily="34" charset="0"/>
                <a:cs typeface="Arial" panose="020B0604020202020204" pitchFamily="34" charset="0"/>
              </a:rPr>
              <a:t>EQRP</a:t>
            </a:r>
            <a:r>
              <a:rPr lang="en-ZA" sz="2200" dirty="0" smtClean="0">
                <a:latin typeface="Arial" panose="020B0604020202020204" pitchFamily="34" charset="0"/>
                <a:cs typeface="Arial" panose="020B0604020202020204" pitchFamily="34" charset="0"/>
              </a:rPr>
              <a:t>.</a:t>
            </a:r>
            <a:endParaRPr sz="2200" dirty="0">
              <a:latin typeface="Arial" panose="020B0604020202020204" pitchFamily="34" charset="0"/>
              <a:cs typeface="Arial" panose="020B0604020202020204" pitchFamily="34" charset="0"/>
            </a:endParaRPr>
          </a:p>
          <a:p>
            <a:pPr marL="223787" lvl="0" indent="-223787" defTabSz="850391">
              <a:spcBef>
                <a:spcPts val="600"/>
              </a:spcBef>
              <a:spcAft>
                <a:spcPts val="600"/>
              </a:spcAft>
              <a:defRPr sz="1800"/>
            </a:pPr>
            <a:r>
              <a:rPr sz="2200" dirty="0">
                <a:latin typeface="Arial" panose="020B0604020202020204" pitchFamily="34" charset="0"/>
                <a:cs typeface="Arial" panose="020B0604020202020204" pitchFamily="34" charset="0"/>
              </a:rPr>
              <a:t>“</a:t>
            </a:r>
            <a:r>
              <a:rPr sz="2200" i="1" dirty="0">
                <a:latin typeface="Arial" panose="020B0604020202020204" pitchFamily="34" charset="0"/>
                <a:cs typeface="Arial" panose="020B0604020202020204" pitchFamily="34" charset="0"/>
              </a:rPr>
              <a:t>Weighing up all the specific facts and circumstances available  to the registered auditor at the time, would be likely to conclude that the threats would be eliminated or reduced to an acceptable level by the application of the safeguards</a:t>
            </a:r>
            <a:r>
              <a:rPr sz="2200" dirty="0">
                <a:latin typeface="Arial" panose="020B0604020202020204" pitchFamily="34" charset="0"/>
                <a:cs typeface="Arial" panose="020B0604020202020204" pitchFamily="34" charset="0"/>
              </a:rPr>
              <a:t>” (200.10)</a:t>
            </a:r>
          </a:p>
        </p:txBody>
      </p:sp>
      <p:sp>
        <p:nvSpPr>
          <p:cNvPr id="3" name="Slide Number Placeholder 2"/>
          <p:cNvSpPr>
            <a:spLocks noGrp="1"/>
          </p:cNvSpPr>
          <p:nvPr>
            <p:ph type="sldNum" sz="quarter" idx="2"/>
          </p:nvPr>
        </p:nvSpPr>
        <p:spPr>
          <a:xfrm>
            <a:off x="7010400" y="8634"/>
            <a:ext cx="2133600" cy="288824"/>
          </a:xfrm>
        </p:spPr>
        <p:txBody>
          <a:bodyPr/>
          <a:lstStyle/>
          <a:p>
            <a:pPr lvl="0"/>
            <a:fld id="{86CB4B4D-7CA3-9044-876B-883B54F8677D}" type="slidenum">
              <a:rPr lang="en-ZA" smtClean="0"/>
              <a:t>19</a:t>
            </a:fld>
            <a:endParaRPr lang="en-ZA" dirty="0"/>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Programme</a:t>
            </a:r>
            <a:endParaRPr lang="en-ZA" b="1" dirty="0"/>
          </a:p>
        </p:txBody>
      </p:sp>
      <p:sp>
        <p:nvSpPr>
          <p:cNvPr id="3" name="Text Placeholder 2"/>
          <p:cNvSpPr>
            <a:spLocks noGrp="1"/>
          </p:cNvSpPr>
          <p:nvPr>
            <p:ph type="body" idx="1"/>
          </p:nvPr>
        </p:nvSpPr>
        <p:spPr/>
        <p:txBody>
          <a:bodyPr/>
          <a:lstStyle/>
          <a:p>
            <a:endParaRPr lang="en-ZA" dirty="0" smtClean="0"/>
          </a:p>
          <a:p>
            <a:r>
              <a:rPr lang="en-ZA" dirty="0" smtClean="0"/>
              <a:t>Introduction</a:t>
            </a:r>
          </a:p>
          <a:p>
            <a:r>
              <a:rPr lang="en-ZA" b="1" dirty="0" smtClean="0"/>
              <a:t>IRBA update</a:t>
            </a:r>
          </a:p>
          <a:p>
            <a:pPr lvl="0" algn="l"/>
            <a:r>
              <a:rPr lang="en-ZA" b="1" dirty="0" smtClean="0"/>
              <a:t>Session 1: </a:t>
            </a:r>
            <a:r>
              <a:rPr lang="en-ZA" sz="2000" dirty="0" smtClean="0"/>
              <a:t>Discussion led by </a:t>
            </a:r>
            <a:r>
              <a:rPr lang="en-ZA" sz="2000" dirty="0"/>
              <a:t>Uli Schäckermann</a:t>
            </a:r>
          </a:p>
          <a:p>
            <a:r>
              <a:rPr lang="en-ZA" dirty="0" smtClean="0"/>
              <a:t>Tea</a:t>
            </a:r>
          </a:p>
          <a:p>
            <a:r>
              <a:rPr lang="en-ZA" b="1" dirty="0" smtClean="0"/>
              <a:t>Session 2: </a:t>
            </a:r>
            <a:r>
              <a:rPr lang="en-ZA" sz="2000" dirty="0" smtClean="0"/>
              <a:t>Discussion led by Saadiya Adam</a:t>
            </a:r>
          </a:p>
          <a:p>
            <a:pPr lvl="0" algn="l"/>
            <a:r>
              <a:rPr lang="en-ZA" b="1" dirty="0" smtClean="0"/>
              <a:t>Session 3: </a:t>
            </a:r>
            <a:r>
              <a:rPr lang="en-ZA" sz="2000" dirty="0" smtClean="0"/>
              <a:t>Discussion </a:t>
            </a:r>
            <a:r>
              <a:rPr lang="en-ZA" sz="2000" dirty="0"/>
              <a:t>led by Uli Schäckermann</a:t>
            </a:r>
          </a:p>
          <a:p>
            <a:r>
              <a:rPr lang="en-ZA" dirty="0"/>
              <a:t>Recap and Conclusion</a:t>
            </a:r>
          </a:p>
          <a:p>
            <a:endParaRPr lang="en-ZA" dirty="0"/>
          </a:p>
        </p:txBody>
      </p:sp>
      <p:sp>
        <p:nvSpPr>
          <p:cNvPr id="6" name="Slide Number Placeholder 5"/>
          <p:cNvSpPr>
            <a:spLocks noGrp="1"/>
          </p:cNvSpPr>
          <p:nvPr>
            <p:ph type="sldNum" sz="quarter" idx="2"/>
          </p:nvPr>
        </p:nvSpPr>
        <p:spPr>
          <a:xfrm>
            <a:off x="6976168" y="260648"/>
            <a:ext cx="2133600" cy="288824"/>
          </a:xfrm>
        </p:spPr>
        <p:txBody>
          <a:bodyPr/>
          <a:lstStyle/>
          <a:p>
            <a:pPr lvl="0"/>
            <a:fld id="{86CB4B4D-7CA3-9044-876B-883B54F8677D}" type="slidenum">
              <a:rPr lang="en-ZA" smtClean="0"/>
              <a:t>2</a:t>
            </a:fld>
            <a:endParaRPr lang="en-ZA" dirty="0"/>
          </a:p>
        </p:txBody>
      </p:sp>
      <p:pic>
        <p:nvPicPr>
          <p:cNvPr id="102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242215" y="1467172"/>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168" y="2221976"/>
            <a:ext cx="2060328"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latin typeface="Arial" panose="020B0604020202020204" pitchFamily="34" charset="0"/>
                <a:cs typeface="Arial" panose="020B0604020202020204" pitchFamily="34" charset="0"/>
              </a:rPr>
              <a:t>Ethics – </a:t>
            </a:r>
            <a:r>
              <a:rPr lang="en-ZA" sz="1600" dirty="0" smtClean="0">
                <a:solidFill>
                  <a:srgbClr val="000000"/>
                </a:solidFill>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28324450"/>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457200" y="274638"/>
            <a:ext cx="8229600" cy="1143001"/>
          </a:xfrm>
          <a:prstGeom prst="rect">
            <a:avLst/>
          </a:prstGeom>
        </p:spPr>
        <p:txBody>
          <a:bodyPr lIns="0" tIns="0" rIns="0" bIns="0">
            <a:normAutofit/>
          </a:bodyPr>
          <a:lstStyle>
            <a:lvl1pPr defTabSz="740663">
              <a:defRPr sz="3564"/>
            </a:lvl1pPr>
          </a:lstStyle>
          <a:p>
            <a:pPr lvl="0">
              <a:defRPr sz="1800"/>
            </a:pPr>
            <a:r>
              <a:rPr lang="en-ZA" sz="3600" b="1" dirty="0" smtClean="0"/>
              <a:t>The RITP – a Case Study</a:t>
            </a:r>
            <a:br>
              <a:rPr lang="en-ZA" sz="3600" b="1" dirty="0" smtClean="0"/>
            </a:br>
            <a:endParaRPr lang="en-ZA" sz="1600" dirty="0"/>
          </a:p>
        </p:txBody>
      </p:sp>
      <p:sp>
        <p:nvSpPr>
          <p:cNvPr id="128" name="Shape 128"/>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129" name="Shape 129"/>
          <p:cNvSpPr>
            <a:spLocks noGrp="1"/>
          </p:cNvSpPr>
          <p:nvPr>
            <p:ph type="body" idx="1"/>
          </p:nvPr>
        </p:nvSpPr>
        <p:spPr>
          <a:xfrm>
            <a:off x="457200" y="1568450"/>
            <a:ext cx="8229600" cy="4962121"/>
          </a:xfrm>
          <a:prstGeom prst="rect">
            <a:avLst/>
          </a:prstGeom>
        </p:spPr>
        <p:txBody>
          <a:bodyPr lIns="0" tIns="0" rIns="0" bIns="0">
            <a:normAutofit/>
          </a:bodyPr>
          <a:lstStyle/>
          <a:p>
            <a:pPr marL="0" lvl="0" indent="0" algn="just" defTabSz="676655">
              <a:spcBef>
                <a:spcPts val="500"/>
              </a:spcBef>
              <a:buSzTx/>
              <a:buNone/>
              <a:defRPr sz="1800"/>
            </a:pPr>
            <a:r>
              <a:rPr lang="en-ZA" sz="1600" b="1" dirty="0" smtClean="0"/>
              <a:t>Attachment 4 </a:t>
            </a:r>
            <a:r>
              <a:rPr lang="en-ZA" sz="1600" dirty="0" smtClean="0"/>
              <a:t>in the slide pack</a:t>
            </a:r>
          </a:p>
          <a:p>
            <a:pPr marL="0" lvl="0" indent="0" algn="just" defTabSz="676655">
              <a:spcBef>
                <a:spcPts val="500"/>
              </a:spcBef>
              <a:buSzTx/>
              <a:buNone/>
              <a:defRPr sz="1800"/>
            </a:pPr>
            <a:endParaRPr lang="en-ZA" sz="1600" dirty="0"/>
          </a:p>
          <a:p>
            <a:pPr marL="0" lvl="0" indent="0" algn="just" defTabSz="676655">
              <a:spcBef>
                <a:spcPts val="500"/>
              </a:spcBef>
              <a:buSzTx/>
              <a:buNone/>
              <a:defRPr sz="1800"/>
            </a:pPr>
            <a:r>
              <a:rPr sz="1600" dirty="0" smtClean="0"/>
              <a:t>During </a:t>
            </a:r>
            <a:r>
              <a:rPr sz="1600" dirty="0"/>
              <a:t>the course of an audit, the </a:t>
            </a:r>
            <a:r>
              <a:rPr lang="en-ZA" sz="1600" dirty="0" smtClean="0"/>
              <a:t>audit </a:t>
            </a:r>
            <a:r>
              <a:rPr sz="1600" dirty="0" smtClean="0"/>
              <a:t>manager </a:t>
            </a:r>
            <a:r>
              <a:rPr lang="en-US" sz="1600" dirty="0" smtClean="0"/>
              <a:t>–</a:t>
            </a:r>
            <a:r>
              <a:rPr sz="1600" dirty="0" smtClean="0"/>
              <a:t> not </a:t>
            </a:r>
            <a:r>
              <a:rPr sz="1600" dirty="0"/>
              <a:t>yet </a:t>
            </a:r>
            <a:r>
              <a:rPr sz="1600" dirty="0" smtClean="0"/>
              <a:t>a</a:t>
            </a:r>
            <a:r>
              <a:rPr lang="en-ZA" sz="1600" dirty="0" smtClean="0"/>
              <a:t> registered auditor</a:t>
            </a:r>
            <a:r>
              <a:rPr sz="1600" dirty="0" smtClean="0"/>
              <a:t> </a:t>
            </a:r>
            <a:r>
              <a:rPr lang="en-US" sz="1600" dirty="0" smtClean="0"/>
              <a:t>–</a:t>
            </a:r>
            <a:r>
              <a:rPr sz="1600" dirty="0" smtClean="0"/>
              <a:t> </a:t>
            </a:r>
            <a:r>
              <a:rPr lang="en-ZA" sz="1600" dirty="0" smtClean="0"/>
              <a:t>began</a:t>
            </a:r>
            <a:r>
              <a:rPr sz="1600" dirty="0" smtClean="0"/>
              <a:t> </a:t>
            </a:r>
            <a:r>
              <a:rPr sz="1600" dirty="0"/>
              <a:t>a personal relationship with the </a:t>
            </a:r>
            <a:r>
              <a:rPr lang="en-ZA" sz="1600" dirty="0" smtClean="0"/>
              <a:t>financial director</a:t>
            </a:r>
            <a:r>
              <a:rPr sz="1600" dirty="0" smtClean="0"/>
              <a:t> </a:t>
            </a:r>
            <a:r>
              <a:rPr sz="1600" dirty="0"/>
              <a:t>of the </a:t>
            </a:r>
            <a:r>
              <a:rPr lang="en-ZA" sz="1600" dirty="0" smtClean="0"/>
              <a:t>audit </a:t>
            </a:r>
            <a:r>
              <a:rPr sz="1600" dirty="0" smtClean="0"/>
              <a:t>client</a:t>
            </a:r>
            <a:r>
              <a:rPr sz="1600" dirty="0"/>
              <a:t>. The audit </a:t>
            </a:r>
            <a:r>
              <a:rPr sz="1600" dirty="0" smtClean="0"/>
              <a:t>continue</a:t>
            </a:r>
            <a:r>
              <a:rPr lang="en-ZA" sz="1600" dirty="0" smtClean="0"/>
              <a:t>d</a:t>
            </a:r>
            <a:r>
              <a:rPr sz="1600" dirty="0" smtClean="0"/>
              <a:t> </a:t>
            </a:r>
            <a:r>
              <a:rPr sz="1600" dirty="0"/>
              <a:t>for another three </a:t>
            </a:r>
            <a:r>
              <a:rPr sz="1600" dirty="0" smtClean="0"/>
              <a:t>weeks. One </a:t>
            </a:r>
            <a:r>
              <a:rPr sz="1600" dirty="0"/>
              <a:t>of the trainees on the audit </a:t>
            </a:r>
            <a:r>
              <a:rPr lang="en-ZA" sz="1600" dirty="0" smtClean="0"/>
              <a:t>team </a:t>
            </a:r>
            <a:r>
              <a:rPr sz="1600" dirty="0" smtClean="0"/>
              <a:t>report</a:t>
            </a:r>
            <a:r>
              <a:rPr lang="en-ZA" sz="1600" dirty="0" smtClean="0"/>
              <a:t>ed</a:t>
            </a:r>
            <a:r>
              <a:rPr sz="1600" dirty="0" smtClean="0"/>
              <a:t> </a:t>
            </a:r>
            <a:r>
              <a:rPr lang="en-ZA" sz="1600" dirty="0" smtClean="0"/>
              <a:t>this </a:t>
            </a:r>
            <a:r>
              <a:rPr sz="1600" dirty="0" smtClean="0"/>
              <a:t>to </a:t>
            </a:r>
            <a:r>
              <a:rPr sz="1600" dirty="0"/>
              <a:t>the </a:t>
            </a:r>
            <a:r>
              <a:rPr lang="en-ZA" sz="1600" dirty="0" smtClean="0"/>
              <a:t>engagement </a:t>
            </a:r>
            <a:r>
              <a:rPr sz="1600" dirty="0" smtClean="0"/>
              <a:t>partner</a:t>
            </a:r>
            <a:r>
              <a:rPr sz="1600" dirty="0"/>
              <a:t>, as he </a:t>
            </a:r>
            <a:r>
              <a:rPr lang="en-ZA" sz="1600" dirty="0" smtClean="0"/>
              <a:t>was </a:t>
            </a:r>
            <a:r>
              <a:rPr sz="1600" dirty="0" smtClean="0"/>
              <a:t>somewhat </a:t>
            </a:r>
            <a:r>
              <a:rPr sz="1600" dirty="0"/>
              <a:t>concerned.</a:t>
            </a:r>
          </a:p>
          <a:p>
            <a:pPr marL="0" lvl="0" indent="0" algn="just" defTabSz="676655">
              <a:spcBef>
                <a:spcPts val="500"/>
              </a:spcBef>
              <a:buSzTx/>
              <a:buNone/>
              <a:defRPr sz="1800"/>
            </a:pPr>
            <a:r>
              <a:rPr sz="1600" dirty="0"/>
              <a:t>The partner listened to the trainee and asked some questions, </a:t>
            </a:r>
            <a:r>
              <a:rPr sz="1600" dirty="0" smtClean="0"/>
              <a:t>then</a:t>
            </a:r>
            <a:r>
              <a:rPr lang="en-ZA" sz="1600" dirty="0" smtClean="0"/>
              <a:t>,</a:t>
            </a:r>
            <a:r>
              <a:rPr sz="1600" dirty="0" smtClean="0"/>
              <a:t> </a:t>
            </a:r>
            <a:r>
              <a:rPr sz="1600" dirty="0"/>
              <a:t>having spoken to the </a:t>
            </a:r>
            <a:r>
              <a:rPr lang="en-ZA" sz="1600" dirty="0" smtClean="0"/>
              <a:t>audit </a:t>
            </a:r>
            <a:r>
              <a:rPr sz="1600" dirty="0" smtClean="0"/>
              <a:t>manager</a:t>
            </a:r>
            <a:r>
              <a:rPr sz="1600" dirty="0"/>
              <a:t>, </a:t>
            </a:r>
            <a:r>
              <a:rPr sz="1600" dirty="0" smtClean="0"/>
              <a:t>decided </a:t>
            </a:r>
            <a:r>
              <a:rPr lang="en-ZA" sz="1600" dirty="0" smtClean="0"/>
              <a:t>that </a:t>
            </a:r>
            <a:r>
              <a:rPr sz="1600" dirty="0" smtClean="0"/>
              <a:t>the </a:t>
            </a:r>
            <a:r>
              <a:rPr sz="1600" dirty="0"/>
              <a:t>matter was not serious enough to receive further </a:t>
            </a:r>
            <a:r>
              <a:rPr sz="1600" dirty="0" smtClean="0"/>
              <a:t>attention</a:t>
            </a:r>
            <a:r>
              <a:rPr lang="en-ZA" sz="1600" dirty="0" smtClean="0"/>
              <a:t>.</a:t>
            </a:r>
            <a:r>
              <a:rPr sz="1600" dirty="0" smtClean="0"/>
              <a:t> </a:t>
            </a:r>
            <a:r>
              <a:rPr lang="en-ZA" sz="1600" dirty="0"/>
              <a:t>T</a:t>
            </a:r>
            <a:r>
              <a:rPr sz="1600" dirty="0" smtClean="0"/>
              <a:t>he </a:t>
            </a:r>
            <a:r>
              <a:rPr sz="1600" dirty="0"/>
              <a:t>audit was already a bit late and budget overruns were likely.</a:t>
            </a:r>
          </a:p>
          <a:p>
            <a:pPr marL="0" lvl="0" indent="0" algn="just" defTabSz="676655">
              <a:spcBef>
                <a:spcPts val="500"/>
              </a:spcBef>
              <a:buSzTx/>
              <a:buNone/>
              <a:defRPr sz="1800"/>
            </a:pPr>
            <a:r>
              <a:rPr sz="1600" dirty="0"/>
              <a:t>The audit was then completed and the audit report issued. About three months later </a:t>
            </a:r>
            <a:r>
              <a:rPr sz="1600" dirty="0" smtClean="0"/>
              <a:t>an</a:t>
            </a:r>
            <a:r>
              <a:rPr lang="en-ZA" sz="1600" dirty="0" smtClean="0"/>
              <a:t> instance of</a:t>
            </a:r>
            <a:r>
              <a:rPr sz="1600" dirty="0" smtClean="0"/>
              <a:t> </a:t>
            </a:r>
            <a:r>
              <a:rPr lang="en-ZA" sz="1600" dirty="0" smtClean="0"/>
              <a:t>fraud</a:t>
            </a:r>
            <a:r>
              <a:rPr sz="1600" dirty="0" smtClean="0"/>
              <a:t> </a:t>
            </a:r>
            <a:r>
              <a:rPr sz="1600" dirty="0"/>
              <a:t>was </a:t>
            </a:r>
            <a:r>
              <a:rPr sz="1600" dirty="0" smtClean="0"/>
              <a:t>discovered</a:t>
            </a:r>
            <a:r>
              <a:rPr lang="en-ZA" sz="1600" dirty="0" smtClean="0"/>
              <a:t> by the client</a:t>
            </a:r>
            <a:r>
              <a:rPr sz="1600" dirty="0" smtClean="0"/>
              <a:t> </a:t>
            </a:r>
            <a:r>
              <a:rPr sz="1600" dirty="0"/>
              <a:t>that had </a:t>
            </a:r>
            <a:r>
              <a:rPr lang="en-ZA" sz="1600" dirty="0" smtClean="0"/>
              <a:t>resulted in </a:t>
            </a:r>
            <a:r>
              <a:rPr sz="1600" dirty="0" smtClean="0"/>
              <a:t>revenue </a:t>
            </a:r>
            <a:r>
              <a:rPr lang="en-ZA" sz="1600" dirty="0" smtClean="0"/>
              <a:t>being </a:t>
            </a:r>
            <a:r>
              <a:rPr sz="1600" dirty="0" smtClean="0"/>
              <a:t>significantly overstated</a:t>
            </a:r>
            <a:r>
              <a:rPr lang="en-ZA" sz="1600" dirty="0" smtClean="0"/>
              <a:t>. F</a:t>
            </a:r>
            <a:r>
              <a:rPr sz="1600" dirty="0" smtClean="0"/>
              <a:t>urther </a:t>
            </a:r>
            <a:r>
              <a:rPr sz="1600" dirty="0"/>
              <a:t>investigation revealed that the working papers underlying the audit </a:t>
            </a:r>
            <a:r>
              <a:rPr lang="en-ZA" sz="1600" dirty="0" smtClean="0"/>
              <a:t>of </a:t>
            </a:r>
            <a:r>
              <a:rPr sz="1600" dirty="0" smtClean="0"/>
              <a:t>revenue</a:t>
            </a:r>
            <a:r>
              <a:rPr lang="en-ZA" sz="1600" dirty="0" smtClean="0"/>
              <a:t> did not</a:t>
            </a:r>
            <a:r>
              <a:rPr sz="1600" dirty="0" smtClean="0"/>
              <a:t> indicate a </a:t>
            </a:r>
            <a:r>
              <a:rPr sz="1600" dirty="0"/>
              <a:t>problem with </a:t>
            </a:r>
            <a:r>
              <a:rPr sz="1600" dirty="0" smtClean="0"/>
              <a:t>revenue recognition</a:t>
            </a:r>
            <a:r>
              <a:rPr lang="en-ZA" sz="1600" dirty="0" smtClean="0"/>
              <a:t>.</a:t>
            </a:r>
            <a:endParaRPr sz="1600" dirty="0"/>
          </a:p>
          <a:p>
            <a:pPr marL="0" lvl="0" indent="0" algn="just" defTabSz="676655">
              <a:spcBef>
                <a:spcPts val="500"/>
              </a:spcBef>
              <a:buSzTx/>
              <a:buNone/>
              <a:defRPr sz="1800"/>
            </a:pPr>
            <a:r>
              <a:rPr sz="1600" dirty="0" smtClean="0"/>
              <a:t>The </a:t>
            </a:r>
            <a:r>
              <a:rPr sz="1600" dirty="0"/>
              <a:t>client </a:t>
            </a:r>
            <a:r>
              <a:rPr sz="1600" dirty="0" smtClean="0"/>
              <a:t>was</a:t>
            </a:r>
            <a:r>
              <a:rPr lang="en-ZA" sz="1600" dirty="0" smtClean="0"/>
              <a:t> then</a:t>
            </a:r>
            <a:r>
              <a:rPr sz="1600" dirty="0" smtClean="0"/>
              <a:t> </a:t>
            </a:r>
            <a:r>
              <a:rPr sz="1600" dirty="0"/>
              <a:t>informed </a:t>
            </a:r>
            <a:r>
              <a:rPr sz="1600" dirty="0" smtClean="0"/>
              <a:t>about </a:t>
            </a:r>
            <a:r>
              <a:rPr sz="1600" dirty="0"/>
              <a:t>the relationship between the audit manager and the </a:t>
            </a:r>
            <a:r>
              <a:rPr lang="en-ZA" sz="1600" dirty="0" smtClean="0"/>
              <a:t>financial director</a:t>
            </a:r>
            <a:r>
              <a:rPr sz="1600" dirty="0" smtClean="0"/>
              <a:t>. </a:t>
            </a:r>
            <a:r>
              <a:rPr sz="1600" dirty="0"/>
              <a:t>The engagement partner denied any responsibility as he had not been aware of any independence issue relating to this audit</a:t>
            </a:r>
            <a:r>
              <a:rPr sz="1600" dirty="0" smtClean="0"/>
              <a:t>.</a:t>
            </a:r>
            <a:r>
              <a:rPr lang="en-ZA" sz="1600" dirty="0" smtClean="0"/>
              <a:t> </a:t>
            </a:r>
            <a:endParaRPr sz="1600" dirty="0"/>
          </a:p>
          <a:p>
            <a:pPr marL="0" lvl="0" indent="0" algn="ctr" defTabSz="676655">
              <a:spcBef>
                <a:spcPts val="500"/>
              </a:spcBef>
              <a:buSzTx/>
              <a:buNone/>
              <a:defRPr sz="1800"/>
            </a:pPr>
            <a:endParaRPr lang="en-ZA" dirty="0" smtClean="0">
              <a:solidFill>
                <a:srgbClr val="7030A0"/>
              </a:solidFill>
            </a:endParaRPr>
          </a:p>
          <a:p>
            <a:pPr marL="0" lvl="0" indent="0" algn="l" defTabSz="676655">
              <a:spcBef>
                <a:spcPts val="500"/>
              </a:spcBef>
              <a:buSzTx/>
              <a:buNone/>
              <a:defRPr sz="1800"/>
            </a:pPr>
            <a:r>
              <a:rPr sz="2200" b="1" dirty="0" smtClean="0">
                <a:solidFill>
                  <a:srgbClr val="C00000"/>
                </a:solidFill>
              </a:rPr>
              <a:t>The </a:t>
            </a:r>
            <a:r>
              <a:rPr sz="2200" b="1" dirty="0">
                <a:solidFill>
                  <a:srgbClr val="C00000"/>
                </a:solidFill>
              </a:rPr>
              <a:t>RITP is called in. What would </a:t>
            </a:r>
            <a:r>
              <a:rPr lang="en-ZA" sz="2200" b="1" smtClean="0">
                <a:solidFill>
                  <a:srgbClr val="C00000"/>
                </a:solidFill>
              </a:rPr>
              <a:t>s</a:t>
            </a:r>
            <a:r>
              <a:rPr sz="2200" b="1" smtClean="0">
                <a:solidFill>
                  <a:srgbClr val="C00000"/>
                </a:solidFill>
              </a:rPr>
              <a:t>he </a:t>
            </a:r>
            <a:r>
              <a:rPr sz="2200" b="1" dirty="0">
                <a:solidFill>
                  <a:srgbClr val="C00000"/>
                </a:solidFill>
              </a:rPr>
              <a:t>do</a:t>
            </a:r>
            <a:r>
              <a:rPr sz="2200" b="1" dirty="0" smtClean="0">
                <a:solidFill>
                  <a:srgbClr val="C00000"/>
                </a:solidFill>
              </a:rPr>
              <a:t>?</a:t>
            </a:r>
            <a:endParaRPr lang="en-ZA" sz="2200" b="1" dirty="0" smtClean="0">
              <a:solidFill>
                <a:srgbClr val="C00000"/>
              </a:solidFill>
            </a:endParaRPr>
          </a:p>
          <a:p>
            <a:pPr marL="0" lvl="0" indent="0" algn="l" defTabSz="676655">
              <a:spcBef>
                <a:spcPts val="500"/>
              </a:spcBef>
              <a:buSzTx/>
              <a:buNone/>
              <a:defRPr sz="1800"/>
            </a:pPr>
            <a:endParaRPr sz="2200" b="1" dirty="0">
              <a:solidFill>
                <a:srgbClr val="C00000"/>
              </a:solidFill>
            </a:endParaRPr>
          </a:p>
        </p:txBody>
      </p:sp>
      <p:sp>
        <p:nvSpPr>
          <p:cNvPr id="3" name="Slide Number Placeholder 2"/>
          <p:cNvSpPr>
            <a:spLocks noGrp="1"/>
          </p:cNvSpPr>
          <p:nvPr>
            <p:ph type="sldNum" sz="quarter" idx="2"/>
          </p:nvPr>
        </p:nvSpPr>
        <p:spPr>
          <a:xfrm>
            <a:off x="7010400" y="8634"/>
            <a:ext cx="2133600" cy="288824"/>
          </a:xfrm>
        </p:spPr>
        <p:txBody>
          <a:bodyPr/>
          <a:lstStyle/>
          <a:p>
            <a:pPr lvl="0"/>
            <a:fld id="{86CB4B4D-7CA3-9044-876B-883B54F8677D}" type="slidenum">
              <a:rPr lang="en-ZA" smtClean="0"/>
              <a:t>20</a:t>
            </a:fld>
            <a:endParaRPr lang="en-ZA" dirty="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ZA" dirty="0" smtClean="0"/>
              <a:t/>
            </a:r>
            <a:br>
              <a:rPr lang="en-ZA" dirty="0" smtClean="0"/>
            </a:br>
            <a:r>
              <a:rPr lang="en-ZA" dirty="0" smtClean="0"/>
              <a:t/>
            </a:r>
            <a:br>
              <a:rPr lang="en-ZA" dirty="0" smtClean="0"/>
            </a:br>
            <a:r>
              <a:rPr lang="en-ZA" dirty="0" smtClean="0"/>
              <a:t/>
            </a:r>
            <a:br>
              <a:rPr lang="en-ZA" dirty="0" smtClean="0"/>
            </a:br>
            <a:r>
              <a:rPr lang="en-ZA" dirty="0"/>
              <a:t/>
            </a:r>
            <a:br>
              <a:rPr lang="en-ZA" dirty="0"/>
            </a:br>
            <a:r>
              <a:rPr lang="en-ZA" b="1" dirty="0" smtClean="0"/>
              <a:t>Session 2:</a:t>
            </a:r>
            <a:br>
              <a:rPr lang="en-ZA" b="1" dirty="0" smtClean="0"/>
            </a:br>
            <a:r>
              <a:rPr lang="en-ZA" sz="2400" dirty="0" smtClean="0">
                <a:solidFill>
                  <a:srgbClr val="C00000"/>
                </a:solidFill>
              </a:rPr>
              <a:t>Amendments to the IRBA Code</a:t>
            </a:r>
            <a:br>
              <a:rPr lang="en-ZA" sz="2400" dirty="0" smtClean="0">
                <a:solidFill>
                  <a:srgbClr val="C00000"/>
                </a:solidFill>
              </a:rPr>
            </a:br>
            <a:r>
              <a:rPr lang="en-ZA" sz="2400" dirty="0" smtClean="0">
                <a:solidFill>
                  <a:srgbClr val="C00000"/>
                </a:solidFill>
              </a:rPr>
              <a:t>Expected Development</a:t>
            </a:r>
            <a:br>
              <a:rPr lang="en-ZA" sz="2400" dirty="0" smtClean="0">
                <a:solidFill>
                  <a:srgbClr val="C00000"/>
                </a:solidFill>
              </a:rPr>
            </a:br>
            <a:r>
              <a:rPr lang="en-ZA" sz="2400" dirty="0" smtClean="0">
                <a:solidFill>
                  <a:srgbClr val="C00000"/>
                </a:solidFill>
              </a:rPr>
              <a:t>The Code and Legislation</a:t>
            </a:r>
            <a:br>
              <a:rPr lang="en-ZA" sz="2400" dirty="0" smtClean="0">
                <a:solidFill>
                  <a:srgbClr val="C00000"/>
                </a:solidFill>
              </a:rPr>
            </a:br>
            <a:r>
              <a:rPr lang="en-ZA" sz="2400" dirty="0" smtClean="0">
                <a:solidFill>
                  <a:srgbClr val="C00000"/>
                </a:solidFill>
              </a:rPr>
              <a:t/>
            </a:r>
            <a:br>
              <a:rPr lang="en-ZA" sz="2400" dirty="0" smtClean="0">
                <a:solidFill>
                  <a:srgbClr val="C00000"/>
                </a:solidFill>
              </a:rPr>
            </a:br>
            <a:endParaRPr lang="en-ZA" sz="2400" b="1" dirty="0">
              <a:solidFill>
                <a:srgbClr val="C00000"/>
              </a:solidFill>
            </a:endParaRPr>
          </a:p>
        </p:txBody>
      </p:sp>
      <p:sp>
        <p:nvSpPr>
          <p:cNvPr id="3" name="Slide Number Placeholder 2"/>
          <p:cNvSpPr>
            <a:spLocks noGrp="1"/>
          </p:cNvSpPr>
          <p:nvPr>
            <p:ph type="sldNum" sz="quarter" idx="2"/>
          </p:nvPr>
        </p:nvSpPr>
        <p:spPr>
          <a:xfrm>
            <a:off x="7010400" y="10006"/>
            <a:ext cx="2133600" cy="288824"/>
          </a:xfrm>
        </p:spPr>
        <p:txBody>
          <a:bodyPr/>
          <a:lstStyle/>
          <a:p>
            <a:pPr lvl="0"/>
            <a:fld id="{86CB4B4D-7CA3-9044-876B-883B54F8677D}" type="slidenum">
              <a:rPr lang="en-ZA" smtClean="0"/>
              <a:t>21</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4788024" y="62933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21976" y="1384142"/>
            <a:ext cx="2154479"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pic>
        <p:nvPicPr>
          <p:cNvPr id="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45525" y="4611551"/>
            <a:ext cx="2664296" cy="225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8669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pPr lvl="0">
              <a:defRPr sz="1800"/>
            </a:pPr>
            <a:r>
              <a:rPr lang="en-ZA" sz="3600" b="1" dirty="0"/>
              <a:t>Amendments to the IRBA </a:t>
            </a:r>
            <a:r>
              <a:rPr lang="en-ZA" sz="3600" b="1" dirty="0" smtClean="0"/>
              <a:t>Code</a:t>
            </a:r>
            <a:endParaRPr lang="en-ZA" sz="3600" b="1" dirty="0"/>
          </a:p>
        </p:txBody>
      </p:sp>
      <p:sp>
        <p:nvSpPr>
          <p:cNvPr id="150" name="Shape 150"/>
          <p:cNvSpPr>
            <a:spLocks noGrp="1"/>
          </p:cNvSpPr>
          <p:nvPr>
            <p:ph type="body" idx="1"/>
          </p:nvPr>
        </p:nvSpPr>
        <p:spPr>
          <a:prstGeom prst="rect">
            <a:avLst/>
          </a:prstGeom>
        </p:spPr>
        <p:txBody>
          <a:bodyPr/>
          <a:lstStyle/>
          <a:p>
            <a:pPr marL="240631" indent="-240631">
              <a:lnSpc>
                <a:spcPct val="112000"/>
              </a:lnSpc>
              <a:spcBef>
                <a:spcPts val="600"/>
              </a:spcBef>
              <a:spcAft>
                <a:spcPts val="600"/>
              </a:spcAft>
              <a:defRPr sz="1800"/>
            </a:pPr>
            <a:endParaRPr lang="en-ZA" sz="2200" u="sng" dirty="0" smtClean="0">
              <a:latin typeface="Arial" panose="020B0604020202020204" pitchFamily="34" charset="0"/>
              <a:cs typeface="Arial" panose="020B0604020202020204" pitchFamily="34" charset="0"/>
            </a:endParaRPr>
          </a:p>
          <a:p>
            <a:pPr marL="240631" indent="-240631">
              <a:lnSpc>
                <a:spcPct val="112000"/>
              </a:lnSpc>
              <a:spcBef>
                <a:spcPts val="600"/>
              </a:spcBef>
              <a:spcAft>
                <a:spcPts val="600"/>
              </a:spcAft>
              <a:defRPr sz="1800"/>
            </a:pPr>
            <a:endParaRPr lang="en-ZA" sz="2200" u="sng" dirty="0">
              <a:latin typeface="Arial" panose="020B0604020202020204" pitchFamily="34" charset="0"/>
              <a:cs typeface="Arial" panose="020B0604020202020204" pitchFamily="34" charset="0"/>
            </a:endParaRPr>
          </a:p>
          <a:p>
            <a:pPr marL="0" indent="0">
              <a:lnSpc>
                <a:spcPct val="112000"/>
              </a:lnSpc>
              <a:spcBef>
                <a:spcPts val="600"/>
              </a:spcBef>
              <a:spcAft>
                <a:spcPts val="600"/>
              </a:spcAft>
              <a:buNone/>
              <a:defRPr sz="1800"/>
            </a:pPr>
            <a:endParaRPr lang="en-ZA" sz="2200" u="sng" dirty="0" smtClean="0">
              <a:latin typeface="Arial" panose="020B0604020202020204" pitchFamily="34" charset="0"/>
              <a:cs typeface="Arial" panose="020B0604020202020204" pitchFamily="34" charset="0"/>
            </a:endParaRPr>
          </a:p>
          <a:p>
            <a:pPr marL="240631" indent="-240631">
              <a:lnSpc>
                <a:spcPct val="112000"/>
              </a:lnSpc>
              <a:spcBef>
                <a:spcPts val="600"/>
              </a:spcBef>
              <a:spcAft>
                <a:spcPts val="600"/>
              </a:spcAft>
              <a:defRPr sz="1800"/>
            </a:pPr>
            <a:r>
              <a:rPr sz="2200" dirty="0" smtClean="0">
                <a:latin typeface="Arial" panose="020B0604020202020204" pitchFamily="34" charset="0"/>
                <a:cs typeface="Arial" panose="020B0604020202020204" pitchFamily="34" charset="0"/>
              </a:rPr>
              <a:t>Amendments </a:t>
            </a:r>
            <a:r>
              <a:rPr sz="2200" dirty="0">
                <a:latin typeface="Arial" panose="020B0604020202020204" pitchFamily="34" charset="0"/>
                <a:cs typeface="Arial" panose="020B0604020202020204" pitchFamily="34" charset="0"/>
              </a:rPr>
              <a:t>to the Code </a:t>
            </a:r>
            <a:r>
              <a:rPr lang="en-ZA" sz="2200" dirty="0" smtClean="0">
                <a:latin typeface="Arial" panose="020B0604020202020204" pitchFamily="34" charset="0"/>
                <a:cs typeface="Arial" panose="020B0604020202020204" pitchFamily="34" charset="0"/>
              </a:rPr>
              <a:t>became </a:t>
            </a:r>
            <a:r>
              <a:rPr sz="2200" dirty="0" smtClean="0">
                <a:latin typeface="Arial" panose="020B0604020202020204" pitchFamily="34" charset="0"/>
                <a:cs typeface="Arial" panose="020B0604020202020204" pitchFamily="34" charset="0"/>
              </a:rPr>
              <a:t>effective </a:t>
            </a:r>
            <a:r>
              <a:rPr sz="2200" dirty="0">
                <a:latin typeface="Arial" panose="020B0604020202020204" pitchFamily="34" charset="0"/>
                <a:cs typeface="Arial" panose="020B0604020202020204" pitchFamily="34" charset="0"/>
              </a:rPr>
              <a:t>from 1 April 2014</a:t>
            </a:r>
          </a:p>
          <a:p>
            <a:pPr marL="240631" indent="-240631">
              <a:lnSpc>
                <a:spcPct val="112000"/>
              </a:lnSpc>
              <a:spcBef>
                <a:spcPts val="600"/>
              </a:spcBef>
              <a:spcAft>
                <a:spcPts val="600"/>
              </a:spcAft>
              <a:defRPr sz="1800"/>
            </a:pPr>
            <a:r>
              <a:rPr sz="2200" dirty="0">
                <a:latin typeface="Arial" panose="020B0604020202020204" pitchFamily="34" charset="0"/>
                <a:cs typeface="Arial" panose="020B0604020202020204" pitchFamily="34" charset="0"/>
              </a:rPr>
              <a:t>Response to changes in the IESBA </a:t>
            </a:r>
            <a:r>
              <a:rPr sz="2200" dirty="0" smtClean="0">
                <a:latin typeface="Arial" panose="020B0604020202020204" pitchFamily="34" charset="0"/>
                <a:cs typeface="Arial" panose="020B0604020202020204" pitchFamily="34" charset="0"/>
              </a:rPr>
              <a:t>Code</a:t>
            </a:r>
            <a:endParaRPr lang="en-ZA" sz="2200" dirty="0" smtClean="0">
              <a:latin typeface="Arial" panose="020B0604020202020204" pitchFamily="34" charset="0"/>
              <a:cs typeface="Arial" panose="020B0604020202020204" pitchFamily="34" charset="0"/>
            </a:endParaRPr>
          </a:p>
          <a:p>
            <a:pPr marL="240631" indent="-240631">
              <a:lnSpc>
                <a:spcPct val="112000"/>
              </a:lnSpc>
              <a:spcBef>
                <a:spcPts val="600"/>
              </a:spcBef>
              <a:spcAft>
                <a:spcPts val="600"/>
              </a:spcAft>
              <a:defRPr sz="1800"/>
            </a:pPr>
            <a:endParaRPr sz="2200" dirty="0">
              <a:latin typeface="Arial" panose="020B0604020202020204" pitchFamily="34" charset="0"/>
              <a:cs typeface="Arial" panose="020B0604020202020204" pitchFamily="34" charset="0"/>
            </a:endParaRPr>
          </a:p>
          <a:p>
            <a:pPr marL="240631" indent="-240631">
              <a:lnSpc>
                <a:spcPct val="112000"/>
              </a:lnSpc>
              <a:spcBef>
                <a:spcPts val="600"/>
              </a:spcBef>
              <a:spcAft>
                <a:spcPts val="600"/>
              </a:spcAft>
              <a:defRPr sz="1800"/>
            </a:pPr>
            <a:endParaRPr sz="2200" u="sng"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2"/>
          </p:nvPr>
        </p:nvSpPr>
        <p:spPr>
          <a:xfrm>
            <a:off x="7010400" y="0"/>
            <a:ext cx="2133600" cy="288824"/>
          </a:xfrm>
        </p:spPr>
        <p:txBody>
          <a:bodyPr/>
          <a:lstStyle/>
          <a:p>
            <a:pPr lvl="0"/>
            <a:fld id="{86CB4B4D-7CA3-9044-876B-883B54F8677D}" type="slidenum">
              <a:rPr lang="en-ZA" smtClean="0"/>
              <a:t>22</a:t>
            </a:fld>
            <a:endParaRPr lang="en-ZA" dirty="0"/>
          </a:p>
        </p:txBody>
      </p:sp>
      <p:pic>
        <p:nvPicPr>
          <p:cNvPr id="5"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116001" y="1268760"/>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0950" y="2132106"/>
            <a:ext cx="2114534"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
        <p:nvSpPr>
          <p:cNvPr id="8" name="Rectangle 7"/>
          <p:cNvSpPr/>
          <p:nvPr/>
        </p:nvSpPr>
        <p:spPr>
          <a:xfrm>
            <a:off x="294639" y="4596225"/>
            <a:ext cx="2376264" cy="1200327"/>
          </a:xfrm>
          <a:prstGeom prst="rect">
            <a:avLst/>
          </a:prstGeom>
          <a:solidFill>
            <a:srgbClr val="C0000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1" hangingPunct="0">
              <a:lnSpc>
                <a:spcPct val="100000"/>
              </a:lnSpc>
              <a:spcBef>
                <a:spcPts val="0"/>
              </a:spcBef>
              <a:spcAft>
                <a:spcPts val="0"/>
              </a:spcAft>
              <a:buClrTx/>
              <a:buSzTx/>
              <a:buFontTx/>
              <a:buNone/>
              <a:tabLst/>
            </a:pPr>
            <a:r>
              <a:rPr kumimoji="0" lang="en-ZA" sz="1800" b="1" i="0" u="none" strike="noStrike" cap="none" spc="0" normalizeH="0" baseline="0" dirty="0" smtClean="0">
                <a:ln>
                  <a:noFill/>
                </a:ln>
                <a:solidFill>
                  <a:schemeClr val="bg1"/>
                </a:solidFill>
                <a:effectLst/>
                <a:uFillTx/>
                <a:latin typeface="Arial"/>
                <a:ea typeface="Arial"/>
                <a:cs typeface="Arial"/>
                <a:sym typeface="Arial"/>
              </a:rPr>
              <a:t>Alignment with ISAs</a:t>
            </a:r>
          </a:p>
          <a:p>
            <a:pPr marL="0" marR="0" indent="0" algn="l" defTabSz="914400" rtl="0" fontAlgn="auto" latinLnBrk="1" hangingPunct="0">
              <a:lnSpc>
                <a:spcPct val="100000"/>
              </a:lnSpc>
              <a:spcBef>
                <a:spcPts val="0"/>
              </a:spcBef>
              <a:spcAft>
                <a:spcPts val="0"/>
              </a:spcAft>
              <a:buClrTx/>
              <a:buSzTx/>
              <a:buFontTx/>
              <a:buNone/>
              <a:tabLst/>
            </a:pPr>
            <a:endParaRPr lang="en-ZA"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rgbClr val="000000"/>
              </a:solidFill>
              <a:effectLst/>
              <a:uFillTx/>
              <a:latin typeface="Arial"/>
              <a:ea typeface="Arial"/>
              <a:cs typeface="Arial"/>
              <a:sym typeface="Arial"/>
            </a:endParaRPr>
          </a:p>
        </p:txBody>
      </p:sp>
      <p:sp>
        <p:nvSpPr>
          <p:cNvPr id="11" name="Rectangle 10"/>
          <p:cNvSpPr/>
          <p:nvPr/>
        </p:nvSpPr>
        <p:spPr>
          <a:xfrm>
            <a:off x="3203169" y="4601929"/>
            <a:ext cx="2376943" cy="1194624"/>
          </a:xfrm>
          <a:prstGeom prst="rect">
            <a:avLst/>
          </a:prstGeom>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ZA" sz="1800" b="1" i="0" u="none" strike="noStrike" cap="none" spc="0" normalizeH="0" baseline="0" dirty="0" smtClean="0">
              <a:ln>
                <a:noFill/>
              </a:ln>
              <a:solidFill>
                <a:srgbClr val="000000"/>
              </a:solidFill>
              <a:effectLst/>
              <a:uFillTx/>
              <a:latin typeface="Arial"/>
              <a:ea typeface="Arial"/>
              <a:cs typeface="Arial"/>
              <a:sym typeface="Arial"/>
            </a:endParaRPr>
          </a:p>
          <a:p>
            <a:pPr marL="0" marR="0" indent="0" algn="l" defTabSz="914400" rtl="0" fontAlgn="auto" latinLnBrk="1" hangingPunct="0">
              <a:lnSpc>
                <a:spcPct val="100000"/>
              </a:lnSpc>
              <a:spcBef>
                <a:spcPts val="0"/>
              </a:spcBef>
              <a:spcAft>
                <a:spcPts val="0"/>
              </a:spcAft>
              <a:buClrTx/>
              <a:buSzTx/>
              <a:buFontTx/>
              <a:buNone/>
              <a:tabLst/>
            </a:pPr>
            <a:r>
              <a:rPr kumimoji="0" lang="en-ZA" sz="1800" b="1" i="0" u="none" strike="noStrike" cap="none" spc="0" normalizeH="0" baseline="0" dirty="0" smtClean="0">
                <a:ln>
                  <a:noFill/>
                </a:ln>
                <a:solidFill>
                  <a:srgbClr val="000000"/>
                </a:solidFill>
                <a:effectLst/>
                <a:uFillTx/>
                <a:latin typeface="Arial"/>
                <a:ea typeface="Arial"/>
                <a:cs typeface="Arial"/>
                <a:sym typeface="Arial"/>
              </a:rPr>
              <a:t>Conflicts</a:t>
            </a:r>
            <a:r>
              <a:rPr kumimoji="0" lang="en-ZA" sz="1800" b="1" i="0" u="none" strike="noStrike" cap="none" spc="0" normalizeH="0" dirty="0" smtClean="0">
                <a:ln>
                  <a:noFill/>
                </a:ln>
                <a:solidFill>
                  <a:srgbClr val="000000"/>
                </a:solidFill>
                <a:effectLst/>
                <a:uFillTx/>
                <a:latin typeface="Arial"/>
                <a:ea typeface="Arial"/>
                <a:cs typeface="Arial"/>
                <a:sym typeface="Arial"/>
              </a:rPr>
              <a:t> of Interest</a:t>
            </a:r>
          </a:p>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dirty="0" smtClean="0">
              <a:ln>
                <a:noFill/>
              </a:ln>
              <a:solidFill>
                <a:srgbClr val="000000"/>
              </a:solidFill>
              <a:effectLst/>
              <a:uFillTx/>
              <a:latin typeface="Arial"/>
              <a:ea typeface="Arial"/>
              <a:cs typeface="Arial"/>
              <a:sym typeface="Arial"/>
            </a:endParaRPr>
          </a:p>
          <a:p>
            <a:pPr marL="0" marR="0" indent="0" algn="l" defTabSz="9144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rgbClr val="000000"/>
              </a:solidFill>
              <a:effectLst/>
              <a:uFillTx/>
              <a:latin typeface="Arial"/>
              <a:ea typeface="Arial"/>
              <a:cs typeface="Arial"/>
              <a:sym typeface="Arial"/>
            </a:endParaRPr>
          </a:p>
        </p:txBody>
      </p:sp>
      <p:sp>
        <p:nvSpPr>
          <p:cNvPr id="12" name="Rectangle 11"/>
          <p:cNvSpPr/>
          <p:nvPr/>
        </p:nvSpPr>
        <p:spPr>
          <a:xfrm>
            <a:off x="5940152" y="4596226"/>
            <a:ext cx="3024335" cy="1200327"/>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ZA" b="1" dirty="0" smtClean="0">
                <a:solidFill>
                  <a:schemeClr val="bg1"/>
                </a:solidFill>
              </a:rPr>
              <a:t>Inadvertent violations</a:t>
            </a:r>
          </a:p>
          <a:p>
            <a:pPr marL="0" marR="0" indent="0" algn="l" defTabSz="914400" rtl="0" fontAlgn="auto" latinLnBrk="1" hangingPunct="0">
              <a:lnSpc>
                <a:spcPct val="100000"/>
              </a:lnSpc>
              <a:spcBef>
                <a:spcPts val="0"/>
              </a:spcBef>
              <a:spcAft>
                <a:spcPts val="0"/>
              </a:spcAft>
              <a:buClrTx/>
              <a:buSzTx/>
              <a:buFontTx/>
              <a:buNone/>
              <a:tabLst/>
            </a:pPr>
            <a:endParaRPr lang="en-ZA" b="1" dirty="0" smtClean="0">
              <a:solidFill>
                <a:schemeClr val="bg1"/>
              </a:solidFill>
            </a:endParaRPr>
          </a:p>
          <a:p>
            <a:pPr marL="0" marR="0" indent="0" algn="l" defTabSz="914400" rtl="0" fontAlgn="auto" latinLnBrk="1" hangingPunct="0">
              <a:lnSpc>
                <a:spcPct val="100000"/>
              </a:lnSpc>
              <a:spcBef>
                <a:spcPts val="0"/>
              </a:spcBef>
              <a:spcAft>
                <a:spcPts val="0"/>
              </a:spcAft>
              <a:buClrTx/>
              <a:buSzTx/>
              <a:buFontTx/>
              <a:buNone/>
              <a:tabLst/>
            </a:pPr>
            <a:r>
              <a:rPr lang="en-ZA" b="1" dirty="0" smtClean="0">
                <a:solidFill>
                  <a:schemeClr val="bg1"/>
                </a:solidFill>
              </a:rPr>
              <a:t>Breaches of a requirement of the Code </a:t>
            </a:r>
            <a:endParaRPr kumimoji="0" lang="en-ZA" sz="1800" b="1" i="0" u="none" strike="noStrike" cap="none" spc="0" normalizeH="0" baseline="0" dirty="0">
              <a:ln>
                <a:noFill/>
              </a:ln>
              <a:solidFill>
                <a:schemeClr val="bg1"/>
              </a:solidFill>
              <a:effectLst/>
              <a:uFillTx/>
              <a:latin typeface="Arial"/>
              <a:ea typeface="Arial"/>
              <a:cs typeface="Arial"/>
              <a:sym typeface="Arial"/>
            </a:endParaRPr>
          </a:p>
        </p:txBody>
      </p:sp>
      <p:cxnSp>
        <p:nvCxnSpPr>
          <p:cNvPr id="10" name="Straight Connector 9"/>
          <p:cNvCxnSpPr/>
          <p:nvPr/>
        </p:nvCxnSpPr>
        <p:spPr>
          <a:xfrm>
            <a:off x="6012161" y="4647589"/>
            <a:ext cx="2232247" cy="26226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V="1">
            <a:off x="6084168" y="4647589"/>
            <a:ext cx="2160240" cy="293579"/>
          </a:xfrm>
          <a:prstGeom prst="line">
            <a:avLst/>
          </a:prstGeom>
          <a:ln/>
        </p:spPr>
        <p:style>
          <a:lnRef idx="1">
            <a:schemeClr val="accent5"/>
          </a:lnRef>
          <a:fillRef idx="0">
            <a:schemeClr val="accent5"/>
          </a:fillRef>
          <a:effectRef idx="0">
            <a:schemeClr val="accent5"/>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lIns="0" tIns="0" rIns="0" bIns="0"/>
          <a:lstStyle/>
          <a:p>
            <a:pPr lvl="0">
              <a:defRPr sz="1800"/>
            </a:pPr>
            <a:r>
              <a:rPr lang="en-ZA" sz="3600" b="1" dirty="0" smtClean="0"/>
              <a:t>Amendments to </a:t>
            </a:r>
            <a:r>
              <a:rPr lang="en-ZA" sz="3600" b="1" dirty="0"/>
              <a:t>t</a:t>
            </a:r>
            <a:r>
              <a:rPr lang="en-ZA" sz="3600" b="1" dirty="0" smtClean="0"/>
              <a:t>he IRBA Code (2)</a:t>
            </a:r>
            <a:endParaRPr lang="en-ZA" sz="3600" b="1" dirty="0"/>
          </a:p>
        </p:txBody>
      </p:sp>
      <p:sp>
        <p:nvSpPr>
          <p:cNvPr id="155" name="Shape 155"/>
          <p:cNvSpPr>
            <a:spLocks noGrp="1"/>
          </p:cNvSpPr>
          <p:nvPr>
            <p:ph type="body" idx="1"/>
          </p:nvPr>
        </p:nvSpPr>
        <p:spPr>
          <a:prstGeom prst="rect">
            <a:avLst/>
          </a:prstGeom>
        </p:spPr>
        <p:txBody>
          <a:bodyPr lIns="0" tIns="0" rIns="0" bIns="0"/>
          <a:lstStyle/>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Definition section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engagement </a:t>
            </a:r>
            <a:r>
              <a:rPr sz="2200" dirty="0">
                <a:latin typeface="Arial" panose="020B0604020202020204" pitchFamily="34" charset="0"/>
                <a:cs typeface="Arial" panose="020B0604020202020204" pitchFamily="34" charset="0"/>
              </a:rPr>
              <a:t>team, </a:t>
            </a:r>
            <a:r>
              <a:rPr lang="en-ZA" sz="2200" dirty="0" smtClean="0">
                <a:latin typeface="Arial" panose="020B0604020202020204" pitchFamily="34" charset="0"/>
                <a:cs typeface="Arial" panose="020B0604020202020204" pitchFamily="34" charset="0"/>
              </a:rPr>
              <a:t>those charged with governance</a:t>
            </a:r>
            <a:endParaRPr sz="2200" dirty="0">
              <a:latin typeface="Arial" panose="020B0604020202020204" pitchFamily="34" charset="0"/>
              <a:cs typeface="Arial" panose="020B0604020202020204" pitchFamily="34" charset="0"/>
            </a:endParaRP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 100.10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replacement</a:t>
            </a:r>
            <a:r>
              <a:rPr sz="2200" dirty="0">
                <a:latin typeface="Arial" panose="020B0604020202020204" pitchFamily="34" charset="0"/>
                <a:cs typeface="Arial" panose="020B0604020202020204" pitchFamily="34" charset="0"/>
              </a:rPr>
              <a:t>, inadvertent violation</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Paragraphs 100.17-100.22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renumbered </a:t>
            </a:r>
            <a:r>
              <a:rPr sz="2200" dirty="0">
                <a:latin typeface="Arial" panose="020B0604020202020204" pitchFamily="34" charset="0"/>
                <a:cs typeface="Arial" panose="020B0604020202020204" pitchFamily="34" charset="0"/>
              </a:rPr>
              <a:t>100.19-100.24</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Paragraphs 100.17-100.18 </a:t>
            </a:r>
            <a:r>
              <a:rPr lang="en-ZA"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a:t>
            </a:r>
            <a:r>
              <a:rPr sz="2200" dirty="0" smtClean="0">
                <a:latin typeface="Arial" panose="020B0604020202020204" pitchFamily="34" charset="0"/>
                <a:cs typeface="Arial" panose="020B0604020202020204" pitchFamily="34" charset="0"/>
              </a:rPr>
              <a:t>nserted</a:t>
            </a:r>
            <a:r>
              <a:rPr lang="en-ZA" sz="2200" dirty="0" smtClean="0">
                <a:latin typeface="Arial" panose="020B0604020202020204" pitchFamily="34" charset="0"/>
                <a:cs typeface="Arial" panose="020B0604020202020204" pitchFamily="34" charset="0"/>
              </a:rPr>
              <a:t>, </a:t>
            </a:r>
            <a:r>
              <a:rPr lang="en-ZA" sz="2200" dirty="0">
                <a:latin typeface="Arial" panose="020B0604020202020204" pitchFamily="34" charset="0"/>
                <a:cs typeface="Arial" panose="020B0604020202020204" pitchFamily="34" charset="0"/>
              </a:rPr>
              <a:t>c</a:t>
            </a:r>
            <a:r>
              <a:rPr sz="2200" dirty="0" smtClean="0">
                <a:latin typeface="Arial" panose="020B0604020202020204" pitchFamily="34" charset="0"/>
                <a:cs typeface="Arial" panose="020B0604020202020204" pitchFamily="34" charset="0"/>
              </a:rPr>
              <a:t>onflict</a:t>
            </a:r>
            <a:r>
              <a:rPr lang="en-ZA" sz="2200" dirty="0" smtClean="0">
                <a:latin typeface="Arial" panose="020B0604020202020204" pitchFamily="34" charset="0"/>
                <a:cs typeface="Arial" panose="020B0604020202020204" pitchFamily="34" charset="0"/>
              </a:rPr>
              <a:t>s</a:t>
            </a:r>
            <a:r>
              <a:rPr sz="2200" dirty="0" smtClean="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 interest</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 100.25 </a:t>
            </a:r>
            <a:r>
              <a:rPr sz="2200" dirty="0">
                <a:latin typeface="Arial" panose="020B0604020202020204" pitchFamily="34" charset="0"/>
                <a:cs typeface="Arial" panose="020B0604020202020204" pitchFamily="34" charset="0"/>
              </a:rPr>
              <a:t>- inserted, those charged with governance</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Section 220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conflict</a:t>
            </a:r>
            <a:r>
              <a:rPr lang="en-ZA" sz="2200" dirty="0" smtClean="0">
                <a:latin typeface="Arial" panose="020B0604020202020204" pitchFamily="34" charset="0"/>
                <a:cs typeface="Arial" panose="020B0604020202020204" pitchFamily="34" charset="0"/>
              </a:rPr>
              <a:t>s</a:t>
            </a:r>
            <a:r>
              <a:rPr sz="2200" dirty="0" smtClean="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 interest</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 290.28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a:t>
            </a:r>
            <a:r>
              <a:rPr lang="en-ZA" sz="2200" dirty="0" smtClean="0">
                <a:latin typeface="Arial" panose="020B0604020202020204" pitchFamily="34" charset="0"/>
                <a:cs typeface="Arial" panose="020B0604020202020204" pitchFamily="34" charset="0"/>
              </a:rPr>
              <a:t>th</a:t>
            </a:r>
            <a:r>
              <a:rPr sz="2200" dirty="0" smtClean="0">
                <a:latin typeface="Arial" panose="020B0604020202020204" pitchFamily="34" charset="0"/>
                <a:cs typeface="Arial" panose="020B0604020202020204" pitchFamily="34" charset="0"/>
              </a:rPr>
              <a:t>ose </a:t>
            </a:r>
            <a:r>
              <a:rPr sz="2200" dirty="0">
                <a:latin typeface="Arial" panose="020B0604020202020204" pitchFamily="34" charset="0"/>
                <a:cs typeface="Arial" panose="020B0604020202020204" pitchFamily="34" charset="0"/>
              </a:rPr>
              <a:t>charged with governance</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Paragraphs </a:t>
            </a:r>
            <a:r>
              <a:rPr sz="2200" u="sng" dirty="0" smtClean="0">
                <a:latin typeface="Arial" panose="020B0604020202020204" pitchFamily="34" charset="0"/>
                <a:cs typeface="Arial" panose="020B0604020202020204" pitchFamily="34" charset="0"/>
              </a:rPr>
              <a:t>290.39</a:t>
            </a:r>
            <a:r>
              <a:rPr lang="en-ZA" sz="2200" u="sng" dirty="0" smtClean="0">
                <a:latin typeface="Arial" panose="020B0604020202020204" pitchFamily="34" charset="0"/>
                <a:cs typeface="Arial" panose="020B0604020202020204" pitchFamily="34" charset="0"/>
              </a:rPr>
              <a:t>-</a:t>
            </a:r>
            <a:r>
              <a:rPr sz="2200" u="sng" dirty="0" smtClean="0">
                <a:latin typeface="Arial" panose="020B0604020202020204" pitchFamily="34" charset="0"/>
                <a:cs typeface="Arial" panose="020B0604020202020204" pitchFamily="34" charset="0"/>
              </a:rPr>
              <a:t>290.49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a:t>
            </a:r>
            <a:r>
              <a:rPr lang="en-ZA" sz="2200" dirty="0" smtClean="0">
                <a:latin typeface="Arial" panose="020B0604020202020204" pitchFamily="34" charset="0"/>
                <a:cs typeface="Arial" panose="020B0604020202020204" pitchFamily="34" charset="0"/>
              </a:rPr>
              <a:t>in</a:t>
            </a:r>
            <a:r>
              <a:rPr sz="2200" dirty="0" smtClean="0">
                <a:latin typeface="Arial" panose="020B0604020202020204" pitchFamily="34" charset="0"/>
                <a:cs typeface="Arial" panose="020B0604020202020204" pitchFamily="34" charset="0"/>
              </a:rPr>
              <a:t>advertent </a:t>
            </a:r>
            <a:r>
              <a:rPr sz="2200" dirty="0">
                <a:latin typeface="Arial" panose="020B0604020202020204" pitchFamily="34" charset="0"/>
                <a:cs typeface="Arial" panose="020B0604020202020204" pitchFamily="34" charset="0"/>
              </a:rPr>
              <a:t>violations</a:t>
            </a:r>
          </a:p>
          <a:p>
            <a:pPr marL="240631" lvl="0" indent="-240631">
              <a:lnSpc>
                <a:spcPct val="112000"/>
              </a:lnSpc>
              <a:spcBef>
                <a:spcPts val="600"/>
              </a:spcBef>
              <a:spcAft>
                <a:spcPts val="600"/>
              </a:spcAft>
              <a:defRPr sz="1800"/>
            </a:pPr>
            <a:r>
              <a:rPr sz="2200" u="sng" dirty="0">
                <a:latin typeface="Arial" panose="020B0604020202020204" pitchFamily="34" charset="0"/>
                <a:cs typeface="Arial" panose="020B0604020202020204" pitchFamily="34" charset="0"/>
              </a:rPr>
              <a:t>Paragraphs 290.117, 290.135, 280.159 </a:t>
            </a:r>
            <a:r>
              <a:rPr lang="en-US"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deleted</a:t>
            </a:r>
            <a:endParaRPr sz="2200" dirty="0">
              <a:latin typeface="Arial" panose="020B0604020202020204" pitchFamily="34" charset="0"/>
              <a:cs typeface="Arial" panose="020B0604020202020204" pitchFamily="34" charset="0"/>
            </a:endParaRPr>
          </a:p>
        </p:txBody>
      </p:sp>
      <p:sp>
        <p:nvSpPr>
          <p:cNvPr id="157" name="Shape 157"/>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0"/>
            <a:ext cx="2133600" cy="288824"/>
          </a:xfrm>
        </p:spPr>
        <p:txBody>
          <a:bodyPr/>
          <a:lstStyle/>
          <a:p>
            <a:pPr lvl="0"/>
            <a:fld id="{86CB4B4D-7CA3-9044-876B-883B54F8677D}" type="slidenum">
              <a:rPr lang="en-ZA" smtClean="0"/>
              <a:t>23</a:t>
            </a:fld>
            <a:endParaRPr lang="en-ZA" dirty="0"/>
          </a:p>
        </p:txBody>
      </p:sp>
    </p:spTree>
    <p:extLst>
      <p:ext uri="{BB962C8B-B14F-4D97-AF65-F5344CB8AC3E}">
        <p14:creationId xmlns:p14="http://schemas.microsoft.com/office/powerpoint/2010/main" val="249962950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xfrm>
            <a:off x="457200" y="274638"/>
            <a:ext cx="8229600" cy="1143001"/>
          </a:xfrm>
          <a:prstGeom prst="rect">
            <a:avLst/>
          </a:prstGeom>
        </p:spPr>
        <p:txBody>
          <a:bodyPr lIns="0" tIns="0" rIns="0" bIns="0">
            <a:normAutofit/>
          </a:bodyPr>
          <a:lstStyle/>
          <a:p>
            <a:pPr lvl="0">
              <a:defRPr sz="1800"/>
            </a:pPr>
            <a:r>
              <a:rPr lang="en-ZA" sz="3600" b="1" dirty="0" smtClean="0"/>
              <a:t>Expected Developments</a:t>
            </a:r>
            <a:endParaRPr lang="en-ZA" sz="3600" b="1" dirty="0"/>
          </a:p>
        </p:txBody>
      </p:sp>
      <p:sp>
        <p:nvSpPr>
          <p:cNvPr id="264" name="Shape 264"/>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265" name="Shape 265"/>
          <p:cNvSpPr>
            <a:spLocks noGrp="1"/>
          </p:cNvSpPr>
          <p:nvPr>
            <p:ph type="body" idx="1"/>
          </p:nvPr>
        </p:nvSpPr>
        <p:spPr>
          <a:xfrm>
            <a:off x="457200" y="1568450"/>
            <a:ext cx="8229600" cy="4525963"/>
          </a:xfrm>
          <a:prstGeom prst="rect">
            <a:avLst/>
          </a:prstGeom>
        </p:spPr>
        <p:txBody>
          <a:bodyPr lIns="0" tIns="0" rIns="0" bIns="0">
            <a:normAutofit fontScale="85000" lnSpcReduction="20000"/>
          </a:bodyPr>
          <a:lstStyle/>
          <a:p>
            <a:pPr marL="173254" lvl="0" indent="-173254" defTabSz="493776">
              <a:spcBef>
                <a:spcPts val="600"/>
              </a:spcBef>
              <a:spcAft>
                <a:spcPts val="600"/>
              </a:spcAft>
              <a:defRPr sz="1800"/>
            </a:pPr>
            <a:r>
              <a:rPr sz="2600" dirty="0"/>
              <a:t>IRBA </a:t>
            </a:r>
            <a:r>
              <a:rPr sz="2600" dirty="0" smtClean="0"/>
              <a:t>Code</a:t>
            </a:r>
            <a:r>
              <a:rPr lang="en-ZA" sz="2600" baseline="30000" dirty="0"/>
              <a:t>1</a:t>
            </a:r>
            <a:endParaRPr lang="en-ZA" sz="2600" baseline="30000" dirty="0" smtClean="0"/>
          </a:p>
          <a:p>
            <a:pPr marL="173254" indent="-173254" defTabSz="493776">
              <a:spcBef>
                <a:spcPts val="600"/>
              </a:spcBef>
              <a:spcAft>
                <a:spcPts val="600"/>
              </a:spcAft>
              <a:defRPr sz="1800"/>
            </a:pPr>
            <a:r>
              <a:rPr sz="2600" dirty="0" smtClean="0"/>
              <a:t>New</a:t>
            </a:r>
            <a:r>
              <a:rPr lang="en-ZA" sz="2600" dirty="0" smtClean="0"/>
              <a:t> IESBA</a:t>
            </a:r>
            <a:r>
              <a:rPr sz="2600" dirty="0" smtClean="0"/>
              <a:t> Handbook</a:t>
            </a:r>
            <a:r>
              <a:rPr lang="en-ZA" sz="2600" baseline="30000" dirty="0" smtClean="0"/>
              <a:t>2</a:t>
            </a:r>
            <a:endParaRPr lang="en-ZA" sz="2600" dirty="0" smtClean="0"/>
          </a:p>
          <a:p>
            <a:pPr marL="173254" lvl="0" indent="-173254" defTabSz="493776">
              <a:spcBef>
                <a:spcPts val="600"/>
              </a:spcBef>
              <a:spcAft>
                <a:spcPts val="600"/>
              </a:spcAft>
              <a:defRPr sz="1800"/>
            </a:pPr>
            <a:r>
              <a:rPr sz="2600" dirty="0" smtClean="0"/>
              <a:t>Long </a:t>
            </a:r>
            <a:r>
              <a:rPr sz="2600"/>
              <a:t>Association </a:t>
            </a:r>
            <a:r>
              <a:rPr sz="2600" smtClean="0"/>
              <a:t>of Personnel </a:t>
            </a:r>
            <a:r>
              <a:rPr sz="2600" dirty="0"/>
              <a:t>(Including Partner Rotation) with an Audit Client</a:t>
            </a:r>
          </a:p>
          <a:p>
            <a:pPr marL="173254" lvl="0" indent="-173254" defTabSz="493776">
              <a:spcBef>
                <a:spcPts val="600"/>
              </a:spcBef>
              <a:spcAft>
                <a:spcPts val="600"/>
              </a:spcAft>
              <a:defRPr sz="1800"/>
            </a:pPr>
            <a:r>
              <a:rPr sz="2600" dirty="0"/>
              <a:t>Structure of the Code </a:t>
            </a:r>
            <a:r>
              <a:rPr lang="en-US" sz="2600" dirty="0" smtClean="0"/>
              <a:t>–</a:t>
            </a:r>
            <a:r>
              <a:rPr sz="2600" dirty="0" smtClean="0"/>
              <a:t> </a:t>
            </a:r>
            <a:r>
              <a:rPr lang="en-ZA" sz="2600" dirty="0" smtClean="0"/>
              <a:t>u</a:t>
            </a:r>
            <a:r>
              <a:rPr sz="2600" dirty="0" smtClean="0"/>
              <a:t>sability</a:t>
            </a:r>
            <a:r>
              <a:rPr sz="2600" dirty="0"/>
              <a:t>, applicability, enforcement. Culture not </a:t>
            </a:r>
            <a:r>
              <a:rPr sz="2600" dirty="0" smtClean="0"/>
              <a:t>translation</a:t>
            </a:r>
            <a:r>
              <a:rPr lang="en-ZA" sz="2600" dirty="0" smtClean="0"/>
              <a:t>.</a:t>
            </a:r>
            <a:endParaRPr sz="2600" dirty="0"/>
          </a:p>
          <a:p>
            <a:pPr marL="173254" lvl="0" indent="-173254" defTabSz="493776">
              <a:spcBef>
                <a:spcPts val="600"/>
              </a:spcBef>
              <a:spcAft>
                <a:spcPts val="600"/>
              </a:spcAft>
              <a:defRPr sz="1800"/>
            </a:pPr>
            <a:r>
              <a:rPr sz="2600" dirty="0"/>
              <a:t>Review of Part C of the </a:t>
            </a:r>
            <a:r>
              <a:rPr sz="2600" dirty="0" smtClean="0"/>
              <a:t>Code</a:t>
            </a:r>
            <a:r>
              <a:rPr lang="en-ZA" sz="2600" dirty="0" smtClean="0"/>
              <a:t>.</a:t>
            </a:r>
            <a:endParaRPr sz="2600" dirty="0"/>
          </a:p>
          <a:p>
            <a:pPr marL="173254" lvl="0" indent="-173254" defTabSz="493776">
              <a:spcBef>
                <a:spcPts val="600"/>
              </a:spcBef>
              <a:spcAft>
                <a:spcPts val="600"/>
              </a:spcAft>
              <a:defRPr sz="1800"/>
            </a:pPr>
            <a:r>
              <a:rPr sz="2600" dirty="0"/>
              <a:t>Non-Assurance </a:t>
            </a:r>
            <a:r>
              <a:rPr sz="2600" dirty="0" smtClean="0"/>
              <a:t>Services</a:t>
            </a:r>
            <a:r>
              <a:rPr lang="en-ZA" sz="2600" dirty="0" smtClean="0"/>
              <a:t>.</a:t>
            </a:r>
            <a:endParaRPr sz="2600" dirty="0"/>
          </a:p>
          <a:p>
            <a:pPr marL="173254" lvl="0" indent="-173254" defTabSz="493776">
              <a:spcBef>
                <a:spcPts val="600"/>
              </a:spcBef>
              <a:spcAft>
                <a:spcPts val="600"/>
              </a:spcAft>
              <a:defRPr sz="1800"/>
            </a:pPr>
            <a:r>
              <a:rPr sz="2600" dirty="0"/>
              <a:t>Responding to Non-Compliance with Laws and </a:t>
            </a:r>
            <a:r>
              <a:rPr sz="2600" dirty="0" smtClean="0"/>
              <a:t>Regulations</a:t>
            </a:r>
            <a:r>
              <a:rPr lang="en-ZA" sz="2600" dirty="0" smtClean="0"/>
              <a:t>.</a:t>
            </a:r>
          </a:p>
          <a:p>
            <a:pPr marL="173254" lvl="0" indent="-173254" defTabSz="493776">
              <a:spcBef>
                <a:spcPts val="600"/>
              </a:spcBef>
              <a:spcAft>
                <a:spcPts val="600"/>
              </a:spcAft>
              <a:defRPr sz="1800"/>
            </a:pPr>
            <a:endParaRPr lang="en-ZA" sz="2000" dirty="0"/>
          </a:p>
          <a:p>
            <a:pPr marL="173254" indent="-173254" defTabSz="493776">
              <a:spcBef>
                <a:spcPts val="600"/>
              </a:spcBef>
              <a:spcAft>
                <a:spcPts val="600"/>
              </a:spcAft>
              <a:defRPr sz="1800"/>
            </a:pPr>
            <a:r>
              <a:rPr lang="en-ZA" sz="1300" baseline="30000" dirty="0" smtClean="0"/>
              <a:t>1</a:t>
            </a:r>
            <a:r>
              <a:rPr lang="en-ZA" sz="1300" u="sng" dirty="0">
                <a:solidFill>
                  <a:srgbClr val="009999"/>
                </a:solidFill>
                <a:uFill>
                  <a:solidFill>
                    <a:srgbClr val="009999"/>
                  </a:solidFill>
                </a:uFill>
              </a:rPr>
              <a:t>http://www.irba.co.za/dmdocuments/Rules%20and%20IRBA%20Code%20(Revised%202014)%20Issued%2017%20March%202014.pdf </a:t>
            </a:r>
          </a:p>
          <a:p>
            <a:pPr marL="173254" indent="-173254" defTabSz="493776">
              <a:spcBef>
                <a:spcPts val="600"/>
              </a:spcBef>
              <a:spcAft>
                <a:spcPts val="600"/>
              </a:spcAft>
              <a:defRPr sz="1800"/>
            </a:pPr>
            <a:r>
              <a:rPr lang="en-ZA" sz="1300" baseline="30000" dirty="0" smtClean="0"/>
              <a:t>2</a:t>
            </a:r>
            <a:r>
              <a:rPr lang="en-ZA" sz="1300" u="sng" dirty="0">
                <a:solidFill>
                  <a:srgbClr val="009999"/>
                </a:solidFill>
                <a:uFill>
                  <a:solidFill>
                    <a:srgbClr val="009999"/>
                  </a:solidFill>
                </a:uFill>
                <a:hlinkClick r:id="rId3"/>
              </a:rPr>
              <a:t>www.ifac.org/publications-resources/2014-handbook-code-ethics-professional-accountants</a:t>
            </a:r>
            <a:endParaRPr lang="en-ZA" sz="1300" u="sng" dirty="0">
              <a:solidFill>
                <a:srgbClr val="009999"/>
              </a:solidFill>
              <a:uFill>
                <a:solidFill>
                  <a:srgbClr val="009999"/>
                </a:solidFill>
              </a:uFill>
            </a:endParaRPr>
          </a:p>
          <a:p>
            <a:pPr marL="173254" lvl="0" indent="-173254" defTabSz="493776">
              <a:spcBef>
                <a:spcPts val="600"/>
              </a:spcBef>
              <a:spcAft>
                <a:spcPts val="600"/>
              </a:spcAft>
              <a:defRPr sz="1800"/>
            </a:pPr>
            <a:endParaRPr sz="2000" dirty="0"/>
          </a:p>
          <a:p>
            <a:pPr marL="173254" lvl="0" indent="-173254" defTabSz="493776">
              <a:spcBef>
                <a:spcPts val="400"/>
              </a:spcBef>
              <a:defRPr sz="1800"/>
            </a:pPr>
            <a:endParaRPr sz="1728" dirty="0"/>
          </a:p>
          <a:p>
            <a:pPr marL="0" lvl="0" indent="0" defTabSz="493776">
              <a:spcBef>
                <a:spcPts val="400"/>
              </a:spcBef>
              <a:buSzTx/>
              <a:buNone/>
              <a:defRPr sz="1800"/>
            </a:pPr>
            <a:endParaRPr sz="1728" dirty="0"/>
          </a:p>
          <a:p>
            <a:pPr marL="0" lvl="0" indent="0" defTabSz="493776">
              <a:spcBef>
                <a:spcPts val="400"/>
              </a:spcBef>
              <a:buSzTx/>
              <a:buNone/>
              <a:defRPr sz="1800"/>
            </a:pPr>
            <a:endParaRPr sz="1728" dirty="0"/>
          </a:p>
        </p:txBody>
      </p:sp>
      <p:sp>
        <p:nvSpPr>
          <p:cNvPr id="3" name="Slide Number Placeholder 2"/>
          <p:cNvSpPr>
            <a:spLocks noGrp="1"/>
          </p:cNvSpPr>
          <p:nvPr>
            <p:ph type="sldNum" sz="quarter" idx="2"/>
          </p:nvPr>
        </p:nvSpPr>
        <p:spPr>
          <a:xfrm>
            <a:off x="7008783" y="17265"/>
            <a:ext cx="2133600" cy="288824"/>
          </a:xfrm>
        </p:spPr>
        <p:txBody>
          <a:bodyPr/>
          <a:lstStyle/>
          <a:p>
            <a:pPr lvl="0"/>
            <a:fld id="{86CB4B4D-7CA3-9044-876B-883B54F8677D}" type="slidenum">
              <a:rPr lang="en-ZA" smtClean="0"/>
              <a:t>24</a:t>
            </a:fld>
            <a:endParaRPr lang="en-ZA" dirty="0"/>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pPr lvl="0">
              <a:defRPr sz="1800"/>
            </a:pPr>
            <a:r>
              <a:rPr lang="en-ZA" sz="3600" b="1" dirty="0" smtClean="0"/>
              <a:t>The Code and Legislation (1)</a:t>
            </a:r>
            <a:endParaRPr lang="en-ZA" sz="3600" b="1" dirty="0"/>
          </a:p>
        </p:txBody>
      </p:sp>
      <p:sp>
        <p:nvSpPr>
          <p:cNvPr id="234" name="Shape 234"/>
          <p:cNvSpPr>
            <a:spLocks noGrp="1"/>
          </p:cNvSpPr>
          <p:nvPr>
            <p:ph type="body" idx="1"/>
          </p:nvPr>
        </p:nvSpPr>
        <p:spPr>
          <a:prstGeom prst="rect">
            <a:avLst/>
          </a:prstGeom>
        </p:spPr>
        <p:txBody>
          <a:bodyPr lIns="0" tIns="0" rIns="0" bIns="0"/>
          <a:lstStyle/>
          <a:p>
            <a:pPr marL="0" lvl="0" indent="0">
              <a:lnSpc>
                <a:spcPct val="112000"/>
              </a:lnSpc>
              <a:spcBef>
                <a:spcPts val="600"/>
              </a:spcBef>
              <a:spcAft>
                <a:spcPts val="600"/>
              </a:spcAft>
              <a:buSzTx/>
              <a:buNone/>
              <a:defRPr sz="1800"/>
            </a:pPr>
            <a:r>
              <a:rPr sz="2800" b="1" dirty="0">
                <a:solidFill>
                  <a:srgbClr val="C00000"/>
                </a:solidFill>
                <a:latin typeface="Arial" panose="020B0604020202020204" pitchFamily="34" charset="0"/>
                <a:cs typeface="Arial" panose="020B0604020202020204" pitchFamily="34" charset="0"/>
              </a:rPr>
              <a:t>Section 90 </a:t>
            </a:r>
            <a:r>
              <a:rPr lang="en-ZA" sz="2800" b="1" dirty="0" smtClean="0">
                <a:solidFill>
                  <a:srgbClr val="C00000"/>
                </a:solidFill>
                <a:latin typeface="Arial" panose="020B0604020202020204" pitchFamily="34" charset="0"/>
                <a:cs typeface="Arial" panose="020B0604020202020204" pitchFamily="34" charset="0"/>
              </a:rPr>
              <a:t>of the Companies Act, 2008</a:t>
            </a:r>
          </a:p>
          <a:p>
            <a:pPr marL="0" lvl="0" indent="0">
              <a:lnSpc>
                <a:spcPct val="112000"/>
              </a:lnSpc>
              <a:spcBef>
                <a:spcPts val="600"/>
              </a:spcBef>
              <a:spcAft>
                <a:spcPts val="600"/>
              </a:spcAft>
              <a:buSzTx/>
              <a:buNone/>
              <a:defRPr sz="1800"/>
            </a:pPr>
            <a:r>
              <a:rPr lang="en-ZA" sz="2800" b="1" i="1" dirty="0">
                <a:latin typeface="Arial" panose="020B0604020202020204" pitchFamily="34" charset="0"/>
                <a:cs typeface="Arial" panose="020B0604020202020204" pitchFamily="34" charset="0"/>
              </a:rPr>
              <a:t>I</a:t>
            </a:r>
            <a:r>
              <a:rPr sz="2800" b="1" i="1" dirty="0" smtClean="0">
                <a:latin typeface="Arial" panose="020B0604020202020204" pitchFamily="34" charset="0"/>
                <a:cs typeface="Arial" panose="020B0604020202020204" pitchFamily="34" charset="0"/>
              </a:rPr>
              <a:t>t </a:t>
            </a:r>
            <a:r>
              <a:rPr sz="2800" b="1" i="1" dirty="0">
                <a:latin typeface="Arial" panose="020B0604020202020204" pitchFamily="34" charset="0"/>
                <a:cs typeface="Arial" panose="020B0604020202020204" pitchFamily="34" charset="0"/>
              </a:rPr>
              <a:t>is the </a:t>
            </a:r>
            <a:r>
              <a:rPr sz="2800" b="1" i="1" dirty="0" smtClean="0">
                <a:latin typeface="Arial" panose="020B0604020202020204" pitchFamily="34" charset="0"/>
                <a:cs typeface="Arial" panose="020B0604020202020204" pitchFamily="34" charset="0"/>
              </a:rPr>
              <a:t>law</a:t>
            </a:r>
            <a:r>
              <a:rPr lang="en-ZA" sz="2800" b="1" i="1" dirty="0" smtClean="0">
                <a:latin typeface="Arial" panose="020B0604020202020204" pitchFamily="34" charset="0"/>
                <a:cs typeface="Arial" panose="020B0604020202020204" pitchFamily="34" charset="0"/>
              </a:rPr>
              <a:t> (Not a Code Issue)</a:t>
            </a:r>
            <a:endParaRPr sz="2800" b="1" i="1" dirty="0">
              <a:latin typeface="Arial" panose="020B0604020202020204" pitchFamily="34" charset="0"/>
              <a:cs typeface="Arial" panose="020B0604020202020204" pitchFamily="34" charset="0"/>
            </a:endParaRPr>
          </a:p>
          <a:p>
            <a:pPr marL="279400" indent="-279400">
              <a:lnSpc>
                <a:spcPct val="112000"/>
              </a:lnSpc>
              <a:spcBef>
                <a:spcPts val="600"/>
              </a:spcBef>
              <a:spcAft>
                <a:spcPts val="600"/>
              </a:spcAft>
              <a:tabLst>
                <a:tab pos="265113" algn="l"/>
              </a:tabLst>
              <a:defRPr sz="1800"/>
            </a:pPr>
            <a:r>
              <a:rPr lang="en-ZA" sz="2600" dirty="0">
                <a:latin typeface="Arial" panose="020B0604020202020204" pitchFamily="34" charset="0"/>
                <a:cs typeface="Arial" panose="020B0604020202020204" pitchFamily="34" charset="0"/>
              </a:rPr>
              <a:t>A</a:t>
            </a:r>
            <a:r>
              <a:rPr sz="2600" dirty="0">
                <a:latin typeface="Arial" panose="020B0604020202020204" pitchFamily="34" charset="0"/>
                <a:cs typeface="Arial" panose="020B0604020202020204" pitchFamily="34" charset="0"/>
              </a:rPr>
              <a:t>pplicable to </a:t>
            </a:r>
            <a:r>
              <a:rPr lang="en-ZA" sz="2600" dirty="0">
                <a:latin typeface="Arial" panose="020B0604020202020204" pitchFamily="34" charset="0"/>
                <a:cs typeface="Arial" panose="020B0604020202020204" pitchFamily="34" charset="0"/>
              </a:rPr>
              <a:t>audit</a:t>
            </a:r>
            <a:r>
              <a:rPr sz="2600" dirty="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engagements</a:t>
            </a:r>
            <a:r>
              <a:rPr lang="en-ZA" sz="2600" dirty="0">
                <a:latin typeface="Arial" panose="020B0604020202020204" pitchFamily="34" charset="0"/>
                <a:cs typeface="Arial" panose="020B0604020202020204" pitchFamily="34" charset="0"/>
              </a:rPr>
              <a:t> </a:t>
            </a:r>
            <a:r>
              <a:rPr lang="en-ZA" sz="2600" dirty="0" smtClean="0">
                <a:latin typeface="Arial" panose="020B0604020202020204" pitchFamily="34" charset="0"/>
                <a:cs typeface="Arial" panose="020B0604020202020204" pitchFamily="34" charset="0"/>
              </a:rPr>
              <a:t>of</a:t>
            </a:r>
            <a:r>
              <a:rPr lang="en-ZA"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601864" lvl="1" indent="-280736">
              <a:lnSpc>
                <a:spcPct val="112000"/>
              </a:lnSpc>
              <a:spcBef>
                <a:spcPts val="600"/>
              </a:spcBef>
              <a:spcAft>
                <a:spcPts val="600"/>
              </a:spcAft>
              <a:buChar char="-"/>
              <a:defRPr sz="1800"/>
            </a:pPr>
            <a:r>
              <a:rPr lang="en-US" sz="2000" dirty="0"/>
              <a:t>C</a:t>
            </a:r>
            <a:r>
              <a:rPr lang="en-US" sz="2000" dirty="0" smtClean="0"/>
              <a:t>ompanies </a:t>
            </a:r>
            <a:r>
              <a:rPr lang="en-US" sz="2000" dirty="0"/>
              <a:t>and CCs </a:t>
            </a:r>
            <a:r>
              <a:rPr lang="en-US" sz="2000" dirty="0" smtClean="0"/>
              <a:t>requiring an </a:t>
            </a:r>
            <a:r>
              <a:rPr lang="en-US" sz="2000" dirty="0"/>
              <a:t>Audit </a:t>
            </a:r>
            <a:r>
              <a:rPr lang="en-US" sz="2000" dirty="0" smtClean="0"/>
              <a:t>in </a:t>
            </a:r>
            <a:r>
              <a:rPr lang="en-US" sz="2000" dirty="0"/>
              <a:t>terms of the Act or </a:t>
            </a:r>
            <a:endParaRPr lang="en-US" sz="2000" dirty="0" smtClean="0"/>
          </a:p>
          <a:p>
            <a:pPr marL="601864" lvl="1" indent="-280736">
              <a:lnSpc>
                <a:spcPct val="112000"/>
              </a:lnSpc>
              <a:spcBef>
                <a:spcPts val="600"/>
              </a:spcBef>
              <a:spcAft>
                <a:spcPts val="600"/>
              </a:spcAft>
              <a:buChar char="-"/>
              <a:defRPr sz="1800"/>
            </a:pPr>
            <a:r>
              <a:rPr lang="en-US" sz="2000" dirty="0"/>
              <a:t>A</a:t>
            </a:r>
            <a:r>
              <a:rPr lang="en-US" sz="2000" dirty="0" smtClean="0"/>
              <a:t>n Audit voluntarily required by the MOI</a:t>
            </a:r>
            <a:endParaRPr lang="en-US" sz="1800" i="1" dirty="0" smtClean="0">
              <a:latin typeface="Arial" panose="020B0604020202020204" pitchFamily="34" charset="0"/>
              <a:cs typeface="Arial" panose="020B0604020202020204" pitchFamily="34" charset="0"/>
            </a:endParaRPr>
          </a:p>
          <a:p>
            <a:pPr marL="180975" lvl="1" indent="0">
              <a:lnSpc>
                <a:spcPct val="112000"/>
              </a:lnSpc>
              <a:spcBef>
                <a:spcPts val="600"/>
              </a:spcBef>
              <a:spcAft>
                <a:spcPts val="600"/>
              </a:spcAft>
              <a:buNone/>
              <a:defRPr sz="1800"/>
            </a:pPr>
            <a:r>
              <a:rPr lang="en-ZA" sz="2600" dirty="0" smtClean="0">
                <a:latin typeface="Arial" panose="020B0604020202020204" pitchFamily="34" charset="0"/>
                <a:cs typeface="Arial" panose="020B0604020202020204" pitchFamily="34" charset="0"/>
              </a:rPr>
              <a:t>IRBA have been monitoring compliance </a:t>
            </a:r>
            <a:r>
              <a:rPr sz="260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from </a:t>
            </a:r>
            <a:r>
              <a:rPr lang="en-ZA" sz="2600" dirty="0">
                <a:latin typeface="Arial" panose="020B0604020202020204" pitchFamily="34" charset="0"/>
                <a:cs typeface="Arial" panose="020B0604020202020204" pitchFamily="34" charset="0"/>
              </a:rPr>
              <a:t> </a:t>
            </a:r>
            <a:r>
              <a:rPr lang="en-ZA" sz="2600" dirty="0" smtClean="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1</a:t>
            </a:r>
            <a:r>
              <a:rPr lang="en-ZA" sz="2600" dirty="0" smtClean="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January</a:t>
            </a:r>
            <a:r>
              <a:rPr lang="en-ZA" sz="260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2014</a:t>
            </a:r>
          </a:p>
          <a:p>
            <a:pPr marL="661736" lvl="1" indent="-280736">
              <a:buChar char="•"/>
              <a:defRPr sz="1800"/>
            </a:pPr>
            <a:endParaRPr sz="2800" dirty="0"/>
          </a:p>
          <a:p>
            <a:pPr marL="661736" lvl="1" indent="-280736">
              <a:buChar char="•"/>
              <a:defRPr sz="1800"/>
            </a:pPr>
            <a:endParaRPr sz="2800" dirty="0"/>
          </a:p>
        </p:txBody>
      </p:sp>
      <p:sp>
        <p:nvSpPr>
          <p:cNvPr id="3" name="Slide Number Placeholder 2"/>
          <p:cNvSpPr>
            <a:spLocks noGrp="1"/>
          </p:cNvSpPr>
          <p:nvPr>
            <p:ph type="sldNum" sz="quarter" idx="2"/>
          </p:nvPr>
        </p:nvSpPr>
        <p:spPr>
          <a:xfrm>
            <a:off x="7010400" y="0"/>
            <a:ext cx="2133600" cy="288824"/>
          </a:xfrm>
        </p:spPr>
        <p:txBody>
          <a:bodyPr/>
          <a:lstStyle/>
          <a:p>
            <a:pPr lvl="0"/>
            <a:fld id="{86CB4B4D-7CA3-9044-876B-883B54F8677D}" type="slidenum">
              <a:rPr lang="en-ZA" smtClean="0"/>
              <a:t>25</a:t>
            </a:fld>
            <a:endParaRPr lang="en-ZA" dirty="0"/>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lIns="0" tIns="0" rIns="0" bIns="0"/>
          <a:lstStyle/>
          <a:p>
            <a:pPr lvl="0">
              <a:defRPr sz="1800"/>
            </a:pPr>
            <a:r>
              <a:rPr lang="en-ZA" sz="3600" b="1" dirty="0"/>
              <a:t>The Code and Legislation </a:t>
            </a:r>
            <a:r>
              <a:rPr lang="en-ZA" sz="3600" b="1" dirty="0" smtClean="0"/>
              <a:t>(2)</a:t>
            </a:r>
            <a:endParaRPr lang="en-ZA" sz="3600" b="1" dirty="0"/>
          </a:p>
        </p:txBody>
      </p:sp>
      <p:sp>
        <p:nvSpPr>
          <p:cNvPr id="244" name="Shape 244"/>
          <p:cNvSpPr>
            <a:spLocks noGrp="1"/>
          </p:cNvSpPr>
          <p:nvPr>
            <p:ph type="body" idx="1"/>
          </p:nvPr>
        </p:nvSpPr>
        <p:spPr>
          <a:xfrm>
            <a:off x="457200" y="1600200"/>
            <a:ext cx="8229600" cy="4709120"/>
          </a:xfrm>
          <a:prstGeom prst="rect">
            <a:avLst/>
          </a:prstGeom>
        </p:spPr>
        <p:txBody>
          <a:bodyPr lIns="0" tIns="0" rIns="0" bIns="0"/>
          <a:lstStyle/>
          <a:p>
            <a:pPr marL="279400" lvl="0" indent="-279400">
              <a:lnSpc>
                <a:spcPct val="112000"/>
              </a:lnSpc>
              <a:spcBef>
                <a:spcPts val="600"/>
              </a:spcBef>
              <a:spcAft>
                <a:spcPts val="600"/>
              </a:spcAft>
              <a:tabLst>
                <a:tab pos="265113" algn="l"/>
              </a:tabLst>
              <a:defRPr sz="1800"/>
            </a:pPr>
            <a:r>
              <a:rPr lang="en-US" sz="2800" dirty="0"/>
              <a:t>Section </a:t>
            </a:r>
            <a:r>
              <a:rPr lang="en-US" sz="2800" dirty="0" smtClean="0"/>
              <a:t>92 of the Companies Act </a:t>
            </a:r>
            <a:r>
              <a:rPr lang="en-US" sz="2800" b="1" dirty="0">
                <a:solidFill>
                  <a:srgbClr val="C00000"/>
                </a:solidFill>
                <a:latin typeface="Arial" panose="020B0604020202020204" pitchFamily="34" charset="0"/>
                <a:cs typeface="Arial" panose="020B0604020202020204" pitchFamily="34" charset="0"/>
              </a:rPr>
              <a:t>prohibits</a:t>
            </a:r>
            <a:r>
              <a:rPr lang="en-US" sz="2800" dirty="0" smtClean="0"/>
              <a:t> </a:t>
            </a:r>
            <a:r>
              <a:rPr lang="en-US" sz="2800" dirty="0"/>
              <a:t>the </a:t>
            </a:r>
            <a:r>
              <a:rPr lang="en-US" sz="2800" dirty="0" smtClean="0"/>
              <a:t>individual auditor </a:t>
            </a:r>
            <a:r>
              <a:rPr lang="en-US" sz="2800" dirty="0"/>
              <a:t>from </a:t>
            </a:r>
            <a:r>
              <a:rPr lang="en-US" sz="2800" dirty="0" smtClean="0"/>
              <a:t>serving as the auditor of a company for more than five consecutive financial years</a:t>
            </a:r>
            <a:r>
              <a:rPr lang="en-US" sz="2200" dirty="0" smtClean="0"/>
              <a:t>.</a:t>
            </a:r>
          </a:p>
          <a:p>
            <a:pPr marL="279400" lvl="0" indent="-279400">
              <a:lnSpc>
                <a:spcPct val="112000"/>
              </a:lnSpc>
              <a:spcBef>
                <a:spcPts val="600"/>
              </a:spcBef>
              <a:spcAft>
                <a:spcPts val="600"/>
              </a:spcAft>
              <a:tabLst>
                <a:tab pos="265113" algn="l"/>
              </a:tabLst>
              <a:defRPr sz="1800"/>
            </a:pPr>
            <a:r>
              <a:rPr lang="en-US" sz="2800" dirty="0" smtClean="0"/>
              <a:t> Paragraph 290.151 of the IRBA Code states that an individual shall not be the </a:t>
            </a:r>
            <a:r>
              <a:rPr lang="en-US" sz="2800" b="1" dirty="0">
                <a:solidFill>
                  <a:srgbClr val="C00000"/>
                </a:solidFill>
                <a:latin typeface="Arial" panose="020B0604020202020204" pitchFamily="34" charset="0"/>
                <a:cs typeface="Arial" panose="020B0604020202020204" pitchFamily="34" charset="0"/>
              </a:rPr>
              <a:t>key audit partner </a:t>
            </a:r>
            <a:r>
              <a:rPr lang="en-US" sz="2800" dirty="0" smtClean="0"/>
              <a:t>for more than seven years.</a:t>
            </a:r>
          </a:p>
        </p:txBody>
      </p:sp>
      <p:sp>
        <p:nvSpPr>
          <p:cNvPr id="246" name="Shape 246"/>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6992357" y="6633"/>
            <a:ext cx="2133600" cy="288824"/>
          </a:xfrm>
        </p:spPr>
        <p:txBody>
          <a:bodyPr/>
          <a:lstStyle/>
          <a:p>
            <a:pPr lvl="0"/>
            <a:fld id="{86CB4B4D-7CA3-9044-876B-883B54F8677D}" type="slidenum">
              <a:rPr lang="en-ZA" smtClean="0"/>
              <a:t>26</a:t>
            </a:fld>
            <a:endParaRPr lang="en-ZA" dirty="0"/>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xfrm>
            <a:off x="457200" y="92076"/>
            <a:ext cx="8229600" cy="1062632"/>
          </a:xfrm>
          <a:prstGeom prst="rect">
            <a:avLst/>
          </a:prstGeom>
        </p:spPr>
        <p:txBody>
          <a:bodyPr lIns="0" tIns="0" rIns="0" bIns="0"/>
          <a:lstStyle/>
          <a:p>
            <a:pPr lvl="0">
              <a:defRPr sz="1800"/>
            </a:pPr>
            <a:r>
              <a:rPr lang="en-ZA" sz="3600" b="1" dirty="0"/>
              <a:t>The Code and Legislation </a:t>
            </a:r>
            <a:r>
              <a:rPr lang="en-ZA" sz="3600" b="1" dirty="0" smtClean="0"/>
              <a:t>(3)</a:t>
            </a:r>
            <a:endParaRPr lang="en-ZA" sz="3600" b="1" dirty="0"/>
          </a:p>
        </p:txBody>
      </p:sp>
      <p:sp>
        <p:nvSpPr>
          <p:cNvPr id="260" name="Shape 260"/>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261" name="Shape 261"/>
          <p:cNvSpPr>
            <a:spLocks noGrp="1"/>
          </p:cNvSpPr>
          <p:nvPr>
            <p:ph type="body" idx="1"/>
          </p:nvPr>
        </p:nvSpPr>
        <p:spPr>
          <a:xfrm>
            <a:off x="457200" y="855001"/>
            <a:ext cx="8229600" cy="5094280"/>
          </a:xfrm>
          <a:prstGeom prst="rect">
            <a:avLst/>
          </a:prstGeom>
        </p:spPr>
        <p:txBody>
          <a:bodyPr lIns="0" tIns="0" rIns="0" bIns="0"/>
          <a:lstStyle/>
          <a:p>
            <a:pPr marL="0" lvl="0" indent="0">
              <a:buSzTx/>
              <a:buNone/>
              <a:defRPr sz="1800"/>
            </a:pPr>
            <a:endParaRPr lang="en-ZA" sz="2250" dirty="0" smtClean="0">
              <a:latin typeface="Calibri" panose="020F0502020204030204" pitchFamily="34" charset="0"/>
            </a:endParaRPr>
          </a:p>
          <a:p>
            <a:pPr marL="0" indent="0">
              <a:lnSpc>
                <a:spcPct val="112000"/>
              </a:lnSpc>
              <a:spcBef>
                <a:spcPts val="600"/>
              </a:spcBef>
              <a:spcAft>
                <a:spcPts val="600"/>
              </a:spcAft>
              <a:buSzTx/>
              <a:buNone/>
              <a:tabLst>
                <a:tab pos="265113" algn="l"/>
              </a:tabLst>
              <a:defRPr sz="1800"/>
            </a:pPr>
            <a:r>
              <a:rPr sz="2700" b="1" dirty="0">
                <a:solidFill>
                  <a:srgbClr val="C00000"/>
                </a:solidFill>
                <a:latin typeface="Arial" panose="020B0604020202020204" pitchFamily="34" charset="0"/>
                <a:cs typeface="Arial" panose="020B0604020202020204" pitchFamily="34" charset="0"/>
              </a:rPr>
              <a:t>Effects of not complying with the Companies Act </a:t>
            </a:r>
            <a:endParaRPr sz="2700" b="1" dirty="0" smtClean="0">
              <a:solidFill>
                <a:srgbClr val="C00000"/>
              </a:solidFill>
              <a:latin typeface="Arial" panose="020B0604020202020204" pitchFamily="34" charset="0"/>
              <a:cs typeface="Arial" panose="020B0604020202020204" pitchFamily="34" charset="0"/>
            </a:endParaRPr>
          </a:p>
          <a:p>
            <a:pPr marL="0" indent="0">
              <a:lnSpc>
                <a:spcPct val="112000"/>
              </a:lnSpc>
              <a:spcBef>
                <a:spcPts val="600"/>
              </a:spcBef>
              <a:spcAft>
                <a:spcPts val="600"/>
              </a:spcAft>
              <a:buNone/>
              <a:tabLst>
                <a:tab pos="265113" algn="l"/>
              </a:tabLst>
              <a:defRPr sz="1800"/>
            </a:pPr>
            <a:r>
              <a:rPr sz="2300" i="1" dirty="0" smtClean="0">
                <a:latin typeface="Arial" panose="020B0604020202020204" pitchFamily="34" charset="0"/>
                <a:cs typeface="Arial" panose="020B0604020202020204" pitchFamily="34" charset="0"/>
              </a:rPr>
              <a:t>Companies Act</a:t>
            </a:r>
          </a:p>
          <a:p>
            <a:pPr marL="279400" indent="-279400">
              <a:lnSpc>
                <a:spcPct val="112000"/>
              </a:lnSpc>
              <a:spcBef>
                <a:spcPts val="600"/>
              </a:spcBef>
              <a:spcAft>
                <a:spcPts val="600"/>
              </a:spcAft>
              <a:tabLst>
                <a:tab pos="265113" algn="l"/>
              </a:tabLst>
              <a:defRPr sz="1800"/>
            </a:pPr>
            <a:r>
              <a:rPr sz="2000" dirty="0" smtClean="0">
                <a:latin typeface="Arial" panose="020B0604020202020204" pitchFamily="34" charset="0"/>
                <a:cs typeface="Arial" panose="020B0604020202020204" pitchFamily="34" charset="0"/>
              </a:rPr>
              <a:t>Contravention </a:t>
            </a:r>
            <a:r>
              <a:rPr sz="2000" dirty="0">
                <a:latin typeface="Arial" panose="020B0604020202020204" pitchFamily="34" charset="0"/>
                <a:cs typeface="Arial" panose="020B0604020202020204" pitchFamily="34" charset="0"/>
              </a:rPr>
              <a:t>of </a:t>
            </a:r>
            <a:r>
              <a:rPr lang="en-ZA" sz="2000" dirty="0" smtClean="0">
                <a:latin typeface="Arial" panose="020B0604020202020204" pitchFamily="34" charset="0"/>
                <a:cs typeface="Arial" panose="020B0604020202020204" pitchFamily="34" charset="0"/>
              </a:rPr>
              <a:t>an Act</a:t>
            </a:r>
            <a:endParaRPr lang="en-ZA" sz="2000" dirty="0">
              <a:latin typeface="Arial" panose="020B0604020202020204" pitchFamily="34" charset="0"/>
              <a:cs typeface="Arial" panose="020B0604020202020204" pitchFamily="34" charset="0"/>
            </a:endParaRPr>
          </a:p>
          <a:p>
            <a:pPr marL="279400" indent="-279400">
              <a:lnSpc>
                <a:spcPct val="112000"/>
              </a:lnSpc>
              <a:spcBef>
                <a:spcPts val="600"/>
              </a:spcBef>
              <a:spcAft>
                <a:spcPts val="600"/>
              </a:spcAft>
              <a:tabLst>
                <a:tab pos="265113" algn="l"/>
              </a:tabLst>
              <a:defRPr sz="1800"/>
            </a:pPr>
            <a:r>
              <a:rPr sz="2000" dirty="0" smtClean="0">
                <a:latin typeface="Arial" panose="020B0604020202020204" pitchFamily="34" charset="0"/>
                <a:cs typeface="Arial" panose="020B0604020202020204" pitchFamily="34" charset="0"/>
              </a:rPr>
              <a:t>Contravention </a:t>
            </a:r>
            <a:r>
              <a:rPr sz="2000" dirty="0">
                <a:latin typeface="Arial" panose="020B0604020202020204" pitchFamily="34" charset="0"/>
                <a:cs typeface="Arial" panose="020B0604020202020204" pitchFamily="34" charset="0"/>
              </a:rPr>
              <a:t>of </a:t>
            </a:r>
            <a:r>
              <a:rPr sz="2000" dirty="0" smtClean="0">
                <a:latin typeface="Arial" panose="020B0604020202020204" pitchFamily="34" charset="0"/>
                <a:cs typeface="Arial" panose="020B0604020202020204" pitchFamily="34" charset="0"/>
              </a:rPr>
              <a:t>the</a:t>
            </a:r>
            <a:r>
              <a:rPr lang="en-ZA" sz="2000" dirty="0" smtClean="0">
                <a:latin typeface="Arial" panose="020B0604020202020204" pitchFamily="34" charset="0"/>
                <a:cs typeface="Arial" panose="020B0604020202020204" pitchFamily="34" charset="0"/>
              </a:rPr>
              <a:t> IRBA</a:t>
            </a:r>
            <a:r>
              <a:rPr sz="2000" dirty="0" smtClean="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Rules Regarding </a:t>
            </a:r>
            <a:r>
              <a:rPr lang="en-ZA" sz="2000" dirty="0">
                <a:latin typeface="Arial" panose="020B0604020202020204" pitchFamily="34" charset="0"/>
                <a:cs typeface="Arial" panose="020B0604020202020204" pitchFamily="34" charset="0"/>
              </a:rPr>
              <a:t>I</a:t>
            </a:r>
            <a:r>
              <a:rPr sz="2000" dirty="0" smtClean="0">
                <a:latin typeface="Arial" panose="020B0604020202020204" pitchFamily="34" charset="0"/>
                <a:cs typeface="Arial" panose="020B0604020202020204" pitchFamily="34" charset="0"/>
              </a:rPr>
              <a:t>mproper </a:t>
            </a:r>
            <a:r>
              <a:rPr lang="en-ZA" sz="2000" dirty="0">
                <a:latin typeface="Arial" panose="020B0604020202020204" pitchFamily="34" charset="0"/>
                <a:cs typeface="Arial" panose="020B0604020202020204" pitchFamily="34" charset="0"/>
              </a:rPr>
              <a:t>C</a:t>
            </a:r>
            <a:r>
              <a:rPr sz="2000" dirty="0" smtClean="0">
                <a:latin typeface="Arial" panose="020B0604020202020204" pitchFamily="34" charset="0"/>
                <a:cs typeface="Arial" panose="020B0604020202020204" pitchFamily="34" charset="0"/>
              </a:rPr>
              <a:t>onduct</a:t>
            </a:r>
            <a:r>
              <a:rPr lang="en-ZA" sz="2000" dirty="0" smtClean="0">
                <a:latin typeface="Arial" panose="020B0604020202020204" pitchFamily="34" charset="0"/>
                <a:cs typeface="Arial" panose="020B0604020202020204" pitchFamily="34" charset="0"/>
              </a:rPr>
              <a:t>           </a:t>
            </a:r>
            <a:r>
              <a:rPr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724353" lvl="1" indent="-279400">
              <a:lnSpc>
                <a:spcPct val="112000"/>
              </a:lnSpc>
              <a:spcBef>
                <a:spcPts val="600"/>
              </a:spcBef>
              <a:spcAft>
                <a:spcPts val="600"/>
              </a:spcAft>
              <a:tabLst>
                <a:tab pos="265113" algn="l"/>
              </a:tabLst>
              <a:defRPr sz="1800"/>
            </a:pPr>
            <a:r>
              <a:rPr lang="en-ZA" sz="2000" dirty="0">
                <a:latin typeface="Arial" panose="020B0604020202020204" pitchFamily="34" charset="0"/>
                <a:cs typeface="Arial" panose="020B0604020202020204" pitchFamily="34" charset="0"/>
              </a:rPr>
              <a:t>R</a:t>
            </a:r>
            <a:r>
              <a:rPr sz="2000" dirty="0">
                <a:latin typeface="Arial" panose="020B0604020202020204" pitchFamily="34" charset="0"/>
                <a:cs typeface="Arial" panose="020B0604020202020204" pitchFamily="34" charset="0"/>
              </a:rPr>
              <a:t>ule</a:t>
            </a:r>
            <a:r>
              <a:rPr lang="en-ZA" sz="2000" dirty="0">
                <a:latin typeface="Arial" panose="020B0604020202020204" pitchFamily="34" charset="0"/>
                <a:cs typeface="Arial" panose="020B0604020202020204" pitchFamily="34" charset="0"/>
              </a:rPr>
              <a:t> no</a:t>
            </a:r>
            <a:r>
              <a:rPr sz="2000" dirty="0">
                <a:latin typeface="Arial" panose="020B0604020202020204" pitchFamily="34" charset="0"/>
                <a:cs typeface="Arial" panose="020B0604020202020204" pitchFamily="34" charset="0"/>
              </a:rPr>
              <a:t> 2.2</a:t>
            </a:r>
            <a:endParaRPr lang="en-ZA" sz="2000" dirty="0">
              <a:latin typeface="Arial" panose="020B0604020202020204" pitchFamily="34" charset="0"/>
              <a:cs typeface="Arial" panose="020B0604020202020204" pitchFamily="34" charset="0"/>
            </a:endParaRPr>
          </a:p>
          <a:p>
            <a:pPr marL="279400" indent="-279400">
              <a:lnSpc>
                <a:spcPct val="112000"/>
              </a:lnSpc>
              <a:spcBef>
                <a:spcPts val="600"/>
              </a:spcBef>
              <a:spcAft>
                <a:spcPts val="600"/>
              </a:spcAft>
              <a:tabLst>
                <a:tab pos="265113" algn="l"/>
              </a:tabLst>
              <a:defRPr sz="1800"/>
            </a:pPr>
            <a:r>
              <a:rPr lang="en-ZA" sz="2000" dirty="0" smtClean="0">
                <a:latin typeface="Arial" panose="020B0604020202020204" pitchFamily="34" charset="0"/>
                <a:cs typeface="Arial" panose="020B0604020202020204" pitchFamily="34" charset="0"/>
              </a:rPr>
              <a:t>Contravention of the IRBA Code of Conduct</a:t>
            </a:r>
          </a:p>
          <a:p>
            <a:pPr marL="724353" lvl="1" indent="-279400">
              <a:lnSpc>
                <a:spcPct val="112000"/>
              </a:lnSpc>
              <a:spcBef>
                <a:spcPts val="600"/>
              </a:spcBef>
              <a:spcAft>
                <a:spcPts val="600"/>
              </a:spcAft>
              <a:tabLst>
                <a:tab pos="265113" algn="l"/>
              </a:tabLst>
              <a:defRPr sz="1800"/>
            </a:pPr>
            <a:r>
              <a:rPr lang="en-ZA" sz="2000" dirty="0" smtClean="0">
                <a:latin typeface="Arial" panose="020B0604020202020204" pitchFamily="34" charset="0"/>
                <a:cs typeface="Arial" panose="020B0604020202020204" pitchFamily="34" charset="0"/>
              </a:rPr>
              <a:t>Non compliance with the fundamental principles</a:t>
            </a:r>
            <a:endParaRPr sz="2000" dirty="0">
              <a:latin typeface="Arial" panose="020B0604020202020204" pitchFamily="34" charset="0"/>
              <a:cs typeface="Arial" panose="020B0604020202020204" pitchFamily="34" charset="0"/>
            </a:endParaRPr>
          </a:p>
          <a:p>
            <a:pPr marL="1143000" lvl="3" indent="0">
              <a:buNone/>
              <a:defRPr sz="1800"/>
            </a:pPr>
            <a:endParaRPr sz="2800" dirty="0"/>
          </a:p>
          <a:p>
            <a:pPr marL="1423736" lvl="3" indent="-280736">
              <a:buChar char="•"/>
              <a:defRPr sz="1800"/>
            </a:pPr>
            <a:endParaRPr sz="2800" dirty="0"/>
          </a:p>
          <a:p>
            <a:pPr marL="1423736" lvl="3" indent="-280736">
              <a:buChar char="•"/>
              <a:defRPr sz="1800"/>
            </a:pPr>
            <a:endParaRPr sz="2800" dirty="0"/>
          </a:p>
          <a:p>
            <a:pPr marL="1423736" lvl="3" indent="-280736">
              <a:buChar char="•"/>
              <a:defRPr sz="1800"/>
            </a:pPr>
            <a:endParaRPr sz="2800" dirty="0"/>
          </a:p>
          <a:p>
            <a:pPr marL="280736" lvl="0" indent="-280736">
              <a:defRPr sz="1800"/>
            </a:pPr>
            <a:endParaRPr sz="2800" dirty="0"/>
          </a:p>
          <a:p>
            <a:pPr marL="280736" lvl="0" indent="-280736">
              <a:defRPr sz="1800"/>
            </a:pPr>
            <a:endParaRPr sz="2800" dirty="0"/>
          </a:p>
        </p:txBody>
      </p:sp>
      <p:sp>
        <p:nvSpPr>
          <p:cNvPr id="3" name="Slide Number Placeholder 2"/>
          <p:cNvSpPr>
            <a:spLocks noGrp="1"/>
          </p:cNvSpPr>
          <p:nvPr>
            <p:ph type="sldNum" sz="quarter" idx="2"/>
          </p:nvPr>
        </p:nvSpPr>
        <p:spPr>
          <a:xfrm>
            <a:off x="7010400" y="79666"/>
            <a:ext cx="2133600" cy="288824"/>
          </a:xfrm>
        </p:spPr>
        <p:txBody>
          <a:bodyPr/>
          <a:lstStyle/>
          <a:p>
            <a:pPr lvl="0"/>
            <a:fld id="{86CB4B4D-7CA3-9044-876B-883B54F8677D}" type="slidenum">
              <a:rPr lang="en-ZA" smtClean="0"/>
              <a:t>27</a:t>
            </a:fld>
            <a:endParaRPr lang="en-ZA" dirty="0"/>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ZA" dirty="0" smtClean="0"/>
              <a:t/>
            </a:r>
            <a:br>
              <a:rPr lang="en-ZA" dirty="0" smtClean="0"/>
            </a:br>
            <a:r>
              <a:rPr lang="en-ZA" dirty="0" smtClean="0"/>
              <a:t/>
            </a:r>
            <a:br>
              <a:rPr lang="en-ZA" dirty="0" smtClean="0"/>
            </a:br>
            <a:r>
              <a:rPr lang="en-ZA" dirty="0" smtClean="0"/>
              <a:t/>
            </a:r>
            <a:br>
              <a:rPr lang="en-ZA" dirty="0" smtClean="0"/>
            </a:br>
            <a:r>
              <a:rPr lang="en-ZA" dirty="0"/>
              <a:t/>
            </a:r>
            <a:br>
              <a:rPr lang="en-ZA" dirty="0"/>
            </a:br>
            <a:r>
              <a:rPr lang="en-ZA" b="1" dirty="0" smtClean="0"/>
              <a:t>Session 3:</a:t>
            </a:r>
            <a:br>
              <a:rPr lang="en-ZA" b="1" dirty="0" smtClean="0"/>
            </a:br>
            <a:r>
              <a:rPr lang="en-ZA" sz="2400" dirty="0">
                <a:solidFill>
                  <a:srgbClr val="C00000"/>
                </a:solidFill>
              </a:rPr>
              <a:t>Firm and Network </a:t>
            </a:r>
            <a:r>
              <a:rPr lang="en-ZA" sz="2400" dirty="0" smtClean="0">
                <a:solidFill>
                  <a:srgbClr val="C00000"/>
                </a:solidFill>
              </a:rPr>
              <a:t>Firms</a:t>
            </a:r>
            <a:br>
              <a:rPr lang="en-ZA" sz="2400" dirty="0" smtClean="0">
                <a:solidFill>
                  <a:srgbClr val="C00000"/>
                </a:solidFill>
              </a:rPr>
            </a:br>
            <a:r>
              <a:rPr lang="en-ZA" sz="2400" dirty="0" smtClean="0">
                <a:solidFill>
                  <a:srgbClr val="C00000"/>
                </a:solidFill>
              </a:rPr>
              <a:t>Professional Fees</a:t>
            </a:r>
            <a:br>
              <a:rPr lang="en-ZA" sz="2400" dirty="0" smtClean="0">
                <a:solidFill>
                  <a:srgbClr val="C00000"/>
                </a:solidFill>
              </a:rPr>
            </a:br>
            <a:r>
              <a:rPr lang="en-ZA" sz="2400" dirty="0" smtClean="0">
                <a:solidFill>
                  <a:srgbClr val="C00000"/>
                </a:solidFill>
              </a:rPr>
              <a:t>Audit Fees and Independence</a:t>
            </a:r>
            <a:br>
              <a:rPr lang="en-ZA" sz="2400" dirty="0" smtClean="0">
                <a:solidFill>
                  <a:srgbClr val="C00000"/>
                </a:solidFill>
              </a:rPr>
            </a:br>
            <a:r>
              <a:rPr lang="en-ZA" sz="2400" dirty="0" smtClean="0">
                <a:solidFill>
                  <a:srgbClr val="C00000"/>
                </a:solidFill>
              </a:rPr>
              <a:t/>
            </a:r>
            <a:br>
              <a:rPr lang="en-ZA" sz="2400" dirty="0" smtClean="0">
                <a:solidFill>
                  <a:srgbClr val="C00000"/>
                </a:solidFill>
              </a:rPr>
            </a:br>
            <a:endParaRPr lang="en-ZA" sz="2400" b="1" dirty="0">
              <a:solidFill>
                <a:srgbClr val="C00000"/>
              </a:solidFill>
            </a:endParaRPr>
          </a:p>
        </p:txBody>
      </p:sp>
      <p:sp>
        <p:nvSpPr>
          <p:cNvPr id="3" name="Slide Number Placeholder 2"/>
          <p:cNvSpPr>
            <a:spLocks noGrp="1"/>
          </p:cNvSpPr>
          <p:nvPr>
            <p:ph type="sldNum" sz="quarter" idx="2"/>
          </p:nvPr>
        </p:nvSpPr>
        <p:spPr>
          <a:xfrm>
            <a:off x="7010400" y="10006"/>
            <a:ext cx="2133600" cy="288824"/>
          </a:xfrm>
        </p:spPr>
        <p:txBody>
          <a:bodyPr/>
          <a:lstStyle/>
          <a:p>
            <a:pPr lvl="0"/>
            <a:fld id="{86CB4B4D-7CA3-9044-876B-883B54F8677D}" type="slidenum">
              <a:rPr lang="en-ZA" smtClean="0"/>
              <a:t>28</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4788024" y="62933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21976" y="1384142"/>
            <a:ext cx="2154479"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2893625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Firm and Network Firms (1)</a:t>
            </a:r>
            <a:endParaRPr lang="en-ZA" sz="3600" dirty="0"/>
          </a:p>
        </p:txBody>
      </p:sp>
      <p:sp>
        <p:nvSpPr>
          <p:cNvPr id="3" name="Text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2"/>
          </p:nvPr>
        </p:nvSpPr>
        <p:spPr>
          <a:xfrm>
            <a:off x="7004896" y="17265"/>
            <a:ext cx="2133600" cy="288824"/>
          </a:xfrm>
        </p:spPr>
        <p:txBody>
          <a:bodyPr/>
          <a:lstStyle/>
          <a:p>
            <a:pPr lvl="0"/>
            <a:fld id="{86CB4B4D-7CA3-9044-876B-883B54F8677D}" type="slidenum">
              <a:rPr lang="en-ZA" smtClean="0"/>
              <a:t>29</a:t>
            </a:fld>
            <a:endParaRPr lang="en-ZA" dirty="0"/>
          </a:p>
        </p:txBody>
      </p:sp>
      <p:graphicFrame>
        <p:nvGraphicFramePr>
          <p:cNvPr id="5" name="Diagram 4"/>
          <p:cNvGraphicFramePr/>
          <p:nvPr>
            <p:extLst>
              <p:ext uri="{D42A27DB-BD31-4B8C-83A1-F6EECF244321}">
                <p14:modId xmlns:p14="http://schemas.microsoft.com/office/powerpoint/2010/main" val="1726419123"/>
              </p:ext>
            </p:extLst>
          </p:nvPr>
        </p:nvGraphicFramePr>
        <p:xfrm>
          <a:off x="539552" y="1772816"/>
          <a:ext cx="842493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5382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ZA" dirty="0" smtClean="0"/>
              <a:t/>
            </a:r>
            <a:br>
              <a:rPr lang="en-ZA" dirty="0" smtClean="0"/>
            </a:br>
            <a:r>
              <a:rPr lang="en-ZA" dirty="0" smtClean="0"/>
              <a:t/>
            </a:r>
            <a:br>
              <a:rPr lang="en-ZA" dirty="0" smtClean="0"/>
            </a:br>
            <a:r>
              <a:rPr lang="en-ZA" dirty="0" smtClean="0"/>
              <a:t/>
            </a:r>
            <a:br>
              <a:rPr lang="en-ZA" dirty="0" smtClean="0"/>
            </a:br>
            <a:r>
              <a:rPr lang="en-ZA" dirty="0"/>
              <a:t/>
            </a:r>
            <a:br>
              <a:rPr lang="en-ZA" dirty="0"/>
            </a:br>
            <a:r>
              <a:rPr lang="en-ZA" b="1" dirty="0" smtClean="0"/>
              <a:t>IRBA Update:</a:t>
            </a:r>
            <a:br>
              <a:rPr lang="en-ZA" b="1" dirty="0" smtClean="0"/>
            </a:br>
            <a:r>
              <a:rPr lang="en-ZA" sz="2400" dirty="0" smtClean="0">
                <a:solidFill>
                  <a:srgbClr val="C00000"/>
                </a:solidFill>
              </a:rPr>
              <a:t>ROSC 2013</a:t>
            </a:r>
            <a:r>
              <a:rPr lang="en-ZA" b="1" dirty="0" smtClean="0"/>
              <a:t/>
            </a:r>
            <a:br>
              <a:rPr lang="en-ZA" b="1" dirty="0" smtClean="0"/>
            </a:br>
            <a:r>
              <a:rPr lang="en-ZA" sz="2400" dirty="0" smtClean="0">
                <a:solidFill>
                  <a:srgbClr val="C00000"/>
                </a:solidFill>
              </a:rPr>
              <a:t>IRBA Strategy</a:t>
            </a:r>
            <a:r>
              <a:rPr lang="en-ZA" b="1" dirty="0" smtClean="0"/>
              <a:t/>
            </a:r>
            <a:br>
              <a:rPr lang="en-ZA" b="1" dirty="0" smtClean="0"/>
            </a:br>
            <a:r>
              <a:rPr lang="en-ZA" sz="2400" dirty="0" smtClean="0">
                <a:solidFill>
                  <a:srgbClr val="C00000"/>
                </a:solidFill>
              </a:rPr>
              <a:t>Major Audit Developments</a:t>
            </a:r>
            <a:br>
              <a:rPr lang="en-ZA" sz="2400" dirty="0" smtClean="0">
                <a:solidFill>
                  <a:srgbClr val="C00000"/>
                </a:solidFill>
              </a:rPr>
            </a:br>
            <a:r>
              <a:rPr lang="en-ZA" sz="2400" dirty="0">
                <a:solidFill>
                  <a:srgbClr val="C00000"/>
                </a:solidFill>
              </a:rPr>
              <a:t>The Audit Development Programme</a:t>
            </a:r>
          </a:p>
        </p:txBody>
      </p:sp>
      <p:sp>
        <p:nvSpPr>
          <p:cNvPr id="3" name="Slide Number Placeholder 2"/>
          <p:cNvSpPr>
            <a:spLocks noGrp="1"/>
          </p:cNvSpPr>
          <p:nvPr>
            <p:ph type="sldNum" sz="quarter" idx="2"/>
          </p:nvPr>
        </p:nvSpPr>
        <p:spPr>
          <a:xfrm>
            <a:off x="6980328" y="188640"/>
            <a:ext cx="2133600" cy="288824"/>
          </a:xfrm>
        </p:spPr>
        <p:txBody>
          <a:bodyPr/>
          <a:lstStyle/>
          <a:p>
            <a:pPr lvl="0"/>
            <a:fld id="{86CB4B4D-7CA3-9044-876B-883B54F8677D}" type="slidenum">
              <a:rPr lang="en-ZA" smtClean="0"/>
              <a:t>3</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4788024" y="62933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21976" y="1384142"/>
            <a:ext cx="2154479"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0505938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Firm and Network Firms </a:t>
            </a:r>
            <a:r>
              <a:rPr lang="en-ZA" sz="3600" b="1" dirty="0" smtClean="0"/>
              <a:t>(2)</a:t>
            </a:r>
            <a:endParaRPr lang="en-ZA" sz="3600" b="1" dirty="0"/>
          </a:p>
        </p:txBody>
      </p:sp>
      <p:sp>
        <p:nvSpPr>
          <p:cNvPr id="3" name="Text Placeholder 2"/>
          <p:cNvSpPr>
            <a:spLocks noGrp="1"/>
          </p:cNvSpPr>
          <p:nvPr>
            <p:ph type="body" idx="1"/>
          </p:nvPr>
        </p:nvSpPr>
        <p:spPr/>
        <p:txBody>
          <a:bodyPr/>
          <a:lstStyle/>
          <a:p>
            <a:pPr marL="0" lvl="0" indent="0">
              <a:spcBef>
                <a:spcPts val="600"/>
              </a:spcBef>
              <a:spcAft>
                <a:spcPts val="600"/>
              </a:spcAft>
              <a:buNone/>
              <a:defRPr sz="1800" b="0"/>
            </a:pPr>
            <a:endParaRPr lang="en-ZA" sz="1000" b="1" dirty="0" smtClean="0"/>
          </a:p>
          <a:p>
            <a:pPr marL="0" lvl="0" indent="0">
              <a:spcBef>
                <a:spcPts val="600"/>
              </a:spcBef>
              <a:spcAft>
                <a:spcPts val="600"/>
              </a:spcAft>
              <a:buNone/>
              <a:defRPr sz="1800" b="0"/>
            </a:pPr>
            <a:r>
              <a:rPr lang="en-ZA" sz="2800" b="1" dirty="0" smtClean="0"/>
              <a:t>Network </a:t>
            </a:r>
            <a:r>
              <a:rPr lang="en-ZA" sz="2800" b="1" dirty="0"/>
              <a:t>firm:</a:t>
            </a:r>
          </a:p>
          <a:p>
            <a:pPr marL="0" indent="0" defTabSz="457200">
              <a:spcBef>
                <a:spcPts val="60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Part of a larger structure that shares:</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a common brand name; or</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a common system of quality control; or</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significant professional resources; or</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profit and loss; or</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costs; or</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common ownership, control or management; or</a:t>
            </a:r>
          </a:p>
          <a:p>
            <a:pPr marL="539999" lvl="0" indent="-539999" defTabSz="457200">
              <a:spcBef>
                <a:spcPts val="600"/>
              </a:spcBef>
              <a:spcAft>
                <a:spcPts val="600"/>
              </a:spcAf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a:pPr>
            <a:r>
              <a:rPr lang="en-ZA" sz="2000" dirty="0"/>
              <a:t>common business strategy</a:t>
            </a:r>
          </a:p>
        </p:txBody>
      </p:sp>
      <p:sp>
        <p:nvSpPr>
          <p:cNvPr id="5" name="Slide Number Placeholder 4"/>
          <p:cNvSpPr>
            <a:spLocks noGrp="1"/>
          </p:cNvSpPr>
          <p:nvPr>
            <p:ph type="sldNum" sz="quarter" idx="2"/>
          </p:nvPr>
        </p:nvSpPr>
        <p:spPr>
          <a:xfrm>
            <a:off x="7010400" y="0"/>
            <a:ext cx="2133600" cy="288824"/>
          </a:xfrm>
        </p:spPr>
        <p:txBody>
          <a:bodyPr/>
          <a:lstStyle/>
          <a:p>
            <a:pPr lvl="0"/>
            <a:fld id="{86CB4B4D-7CA3-9044-876B-883B54F8677D}" type="slidenum">
              <a:rPr lang="en-ZA" smtClean="0"/>
              <a:t>30</a:t>
            </a:fld>
            <a:endParaRPr lang="en-ZA" dirty="0"/>
          </a:p>
        </p:txBody>
      </p:sp>
      <p:sp>
        <p:nvSpPr>
          <p:cNvPr id="4" name="Rectangle 3"/>
          <p:cNvSpPr/>
          <p:nvPr/>
        </p:nvSpPr>
        <p:spPr>
          <a:xfrm>
            <a:off x="5724128" y="1295492"/>
            <a:ext cx="3168352" cy="2400655"/>
          </a:xfrm>
          <a:prstGeom prst="rect">
            <a:avLst/>
          </a:prstGeom>
          <a:solidFill>
            <a:srgbClr val="FFFFFF"/>
          </a:solidFill>
          <a:ln w="25400" cap="flat">
            <a:solidFill>
              <a:srgbClr val="BBE0E3"/>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defTabSz="457200" eaLnBrk="1" fontAlgn="auto" latinLnBrk="0" hangingPunct="1">
              <a:lnSpc>
                <a:spcPct val="125000"/>
              </a:lnSpc>
              <a:spcBef>
                <a:spcPts val="0"/>
              </a:spcBef>
              <a:spcAft>
                <a:spcPts val="0"/>
              </a:spcAft>
              <a:buClrTx/>
              <a:buSzTx/>
              <a:buFontTx/>
              <a:buNone/>
              <a:tabLst/>
              <a:defRPr/>
            </a:pPr>
            <a:r>
              <a:rPr lang="en-ZA" sz="2000" b="1" dirty="0"/>
              <a:t>The </a:t>
            </a:r>
            <a:r>
              <a:rPr lang="en-ZA" sz="2000" b="1" dirty="0">
                <a:solidFill>
                  <a:srgbClr val="C00000"/>
                </a:solidFill>
              </a:rPr>
              <a:t>consequence </a:t>
            </a:r>
            <a:r>
              <a:rPr lang="en-ZA" sz="2000" b="1" dirty="0"/>
              <a:t>of being a network is that all firms in the network must be independent of audit clients of other firms within that network.</a:t>
            </a:r>
          </a:p>
        </p:txBody>
      </p:sp>
    </p:spTree>
    <p:extLst>
      <p:ext uri="{BB962C8B-B14F-4D97-AF65-F5344CB8AC3E}">
        <p14:creationId xmlns:p14="http://schemas.microsoft.com/office/powerpoint/2010/main" val="3743057758"/>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Firm and Network </a:t>
            </a:r>
            <a:r>
              <a:rPr lang="en-ZA" sz="3600" b="1" dirty="0" smtClean="0"/>
              <a:t>Firms (3)  </a:t>
            </a:r>
            <a:br>
              <a:rPr lang="en-ZA" sz="3600" b="1" dirty="0" smtClean="0"/>
            </a:br>
            <a:r>
              <a:rPr lang="en-ZA" sz="3600" b="1" dirty="0" smtClean="0"/>
              <a:t>Case Study</a:t>
            </a:r>
            <a:endParaRPr lang="en-ZA" sz="3600" b="1" dirty="0"/>
          </a:p>
        </p:txBody>
      </p:sp>
      <p:sp>
        <p:nvSpPr>
          <p:cNvPr id="3" name="Text Placeholder 2"/>
          <p:cNvSpPr>
            <a:spLocks noGrp="1"/>
          </p:cNvSpPr>
          <p:nvPr>
            <p:ph type="body" idx="1"/>
          </p:nvPr>
        </p:nvSpPr>
        <p:spPr/>
        <p:txBody>
          <a:bodyPr/>
          <a:lstStyle/>
          <a:p>
            <a:pPr marL="0" lvl="0" indent="0">
              <a:buNone/>
            </a:pPr>
            <a:endParaRPr lang="en-ZA" sz="1800" dirty="0" smtClean="0"/>
          </a:p>
          <a:p>
            <a:pPr marL="0" lvl="0" indent="0">
              <a:buNone/>
            </a:pPr>
            <a:endParaRPr lang="en-ZA" sz="1800" dirty="0"/>
          </a:p>
          <a:p>
            <a:pPr marL="0" lvl="0" indent="0">
              <a:buNone/>
            </a:pPr>
            <a:endParaRPr lang="en-ZA" sz="1800" dirty="0" smtClean="0"/>
          </a:p>
          <a:p>
            <a:pPr marL="0" lvl="0" indent="0">
              <a:buNone/>
            </a:pPr>
            <a:endParaRPr lang="en-ZA" sz="1800" dirty="0"/>
          </a:p>
          <a:p>
            <a:pPr marL="0" lvl="0" indent="0">
              <a:buNone/>
            </a:pPr>
            <a:endParaRPr lang="en-ZA" sz="1800" dirty="0" smtClean="0"/>
          </a:p>
          <a:p>
            <a:pPr marL="0" lvl="0" indent="0">
              <a:buNone/>
            </a:pPr>
            <a:endParaRPr lang="en-ZA" sz="1800" dirty="0"/>
          </a:p>
          <a:p>
            <a:pPr marL="0" lvl="0" indent="0">
              <a:buNone/>
            </a:pPr>
            <a:endParaRPr lang="en-ZA" sz="1800" dirty="0" smtClean="0"/>
          </a:p>
          <a:p>
            <a:pPr marL="0" lvl="0" indent="0">
              <a:buNone/>
            </a:pPr>
            <a:endParaRPr lang="en-ZA" sz="1800" dirty="0"/>
          </a:p>
          <a:p>
            <a:pPr marL="0" lvl="0" indent="0">
              <a:buNone/>
            </a:pPr>
            <a:endParaRPr lang="en-ZA" sz="1800" dirty="0" smtClean="0"/>
          </a:p>
          <a:p>
            <a:pPr marL="0" lvl="0" indent="0">
              <a:buNone/>
            </a:pPr>
            <a:r>
              <a:rPr lang="en-ZA" sz="1800" dirty="0" smtClean="0"/>
              <a:t>Case study has been included in the pack. ( Attachment 5)</a:t>
            </a:r>
          </a:p>
          <a:p>
            <a:pPr marL="0" indent="0">
              <a:buNone/>
            </a:pPr>
            <a:endParaRPr lang="en-ZA" sz="1800" dirty="0"/>
          </a:p>
        </p:txBody>
      </p:sp>
      <p:sp>
        <p:nvSpPr>
          <p:cNvPr id="5" name="Slide Number Placeholder 4"/>
          <p:cNvSpPr>
            <a:spLocks noGrp="1"/>
          </p:cNvSpPr>
          <p:nvPr>
            <p:ph type="sldNum" sz="quarter" idx="2"/>
          </p:nvPr>
        </p:nvSpPr>
        <p:spPr>
          <a:xfrm>
            <a:off x="7010400" y="10006"/>
            <a:ext cx="2133600" cy="288824"/>
          </a:xfrm>
        </p:spPr>
        <p:txBody>
          <a:bodyPr/>
          <a:lstStyle/>
          <a:p>
            <a:pPr lvl="0"/>
            <a:fld id="{86CB4B4D-7CA3-9044-876B-883B54F8677D}" type="slidenum">
              <a:rPr lang="en-ZA" smtClean="0"/>
              <a:t>31</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070295" y="1684257"/>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4248" y="2439061"/>
            <a:ext cx="2160240"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8104003"/>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Firm and Network Firms </a:t>
            </a:r>
            <a:r>
              <a:rPr lang="en-ZA" sz="3600" b="1" dirty="0" smtClean="0"/>
              <a:t>(4)</a:t>
            </a:r>
            <a:endParaRPr lang="en-ZA" sz="3600" b="1" dirty="0"/>
          </a:p>
        </p:txBody>
      </p:sp>
      <p:sp>
        <p:nvSpPr>
          <p:cNvPr id="3" name="Text Placeholder 2"/>
          <p:cNvSpPr>
            <a:spLocks noGrp="1"/>
          </p:cNvSpPr>
          <p:nvPr>
            <p:ph type="body" idx="1"/>
          </p:nvPr>
        </p:nvSpPr>
        <p:spPr/>
        <p:txBody>
          <a:bodyPr/>
          <a:lstStyle/>
          <a:p>
            <a:pPr lvl="0">
              <a:spcBef>
                <a:spcPts val="600"/>
              </a:spcBef>
              <a:spcAft>
                <a:spcPts val="600"/>
              </a:spcAft>
              <a:defRPr sz="1800" b="0"/>
            </a:pPr>
            <a:r>
              <a:rPr lang="en-ZA" sz="2600" dirty="0"/>
              <a:t>The </a:t>
            </a:r>
            <a:r>
              <a:rPr lang="en-ZA" sz="2600" b="1" dirty="0">
                <a:solidFill>
                  <a:srgbClr val="C00000"/>
                </a:solidFill>
              </a:rPr>
              <a:t>decision</a:t>
            </a:r>
            <a:r>
              <a:rPr lang="en-ZA" sz="2600" b="1" dirty="0"/>
              <a:t> </a:t>
            </a:r>
            <a:r>
              <a:rPr lang="en-ZA" sz="2600" dirty="0"/>
              <a:t>of whether a </a:t>
            </a:r>
            <a:r>
              <a:rPr lang="en-ZA" sz="2600" dirty="0" smtClean="0"/>
              <a:t>network </a:t>
            </a:r>
            <a:r>
              <a:rPr lang="en-ZA" sz="2600" dirty="0"/>
              <a:t>exists must be made by each firm. It is </a:t>
            </a:r>
            <a:r>
              <a:rPr lang="en-ZA" sz="2600" dirty="0" smtClean="0"/>
              <a:t>judgement-based </a:t>
            </a:r>
            <a:r>
              <a:rPr lang="en-ZA" sz="2600" dirty="0"/>
              <a:t>and documentation is required regarding the decision </a:t>
            </a:r>
            <a:r>
              <a:rPr lang="en-ZA" sz="2600" dirty="0" smtClean="0"/>
              <a:t>taken.</a:t>
            </a:r>
            <a:endParaRPr lang="en-ZA" sz="2600" dirty="0"/>
          </a:p>
          <a:p>
            <a:pPr lvl="0">
              <a:spcBef>
                <a:spcPts val="600"/>
              </a:spcBef>
              <a:spcAft>
                <a:spcPts val="600"/>
              </a:spcAft>
              <a:defRPr sz="1800" b="0"/>
            </a:pPr>
            <a:r>
              <a:rPr lang="en-ZA" sz="2600" dirty="0"/>
              <a:t>The decision will always be subject to review by </a:t>
            </a:r>
            <a:r>
              <a:rPr lang="en-ZA" sz="2600" dirty="0" smtClean="0"/>
              <a:t>a RITP.</a:t>
            </a:r>
            <a:endParaRPr lang="en-ZA" sz="2600" dirty="0"/>
          </a:p>
          <a:p>
            <a:pPr lvl="0">
              <a:spcBef>
                <a:spcPts val="600"/>
              </a:spcBef>
              <a:spcAft>
                <a:spcPts val="600"/>
              </a:spcAft>
              <a:defRPr sz="1800" b="0"/>
            </a:pPr>
            <a:r>
              <a:rPr lang="en-ZA" sz="2600" b="1" dirty="0"/>
              <a:t>The </a:t>
            </a:r>
            <a:r>
              <a:rPr lang="en-ZA" sz="2600" b="1" dirty="0">
                <a:solidFill>
                  <a:srgbClr val="C00000"/>
                </a:solidFill>
              </a:rPr>
              <a:t>consequence </a:t>
            </a:r>
            <a:r>
              <a:rPr lang="en-ZA" sz="2600" b="1" dirty="0"/>
              <a:t>of being a network is that all firms in the network must be independent of audit clients of other firms within that </a:t>
            </a:r>
            <a:r>
              <a:rPr lang="en-ZA" sz="2600" b="1" dirty="0" smtClean="0"/>
              <a:t>network.</a:t>
            </a:r>
            <a:endParaRPr lang="en-ZA" sz="2600" b="1" dirty="0"/>
          </a:p>
          <a:p>
            <a:pPr marL="0" indent="0">
              <a:buNone/>
            </a:pPr>
            <a:endParaRPr lang="en-ZA" dirty="0"/>
          </a:p>
        </p:txBody>
      </p:sp>
      <p:sp>
        <p:nvSpPr>
          <p:cNvPr id="5" name="Slide Number Placeholder 4"/>
          <p:cNvSpPr>
            <a:spLocks noGrp="1"/>
          </p:cNvSpPr>
          <p:nvPr>
            <p:ph type="sldNum" sz="quarter" idx="2"/>
          </p:nvPr>
        </p:nvSpPr>
        <p:spPr>
          <a:xfrm>
            <a:off x="7011203" y="0"/>
            <a:ext cx="2133600" cy="288824"/>
          </a:xfrm>
        </p:spPr>
        <p:txBody>
          <a:bodyPr/>
          <a:lstStyle/>
          <a:p>
            <a:pPr lvl="0"/>
            <a:fld id="{86CB4B4D-7CA3-9044-876B-883B54F8677D}" type="slidenum">
              <a:rPr lang="en-ZA" smtClean="0"/>
              <a:t>32</a:t>
            </a:fld>
            <a:endParaRPr lang="en-ZA" dirty="0"/>
          </a:p>
        </p:txBody>
      </p:sp>
    </p:spTree>
    <p:extLst>
      <p:ext uri="{BB962C8B-B14F-4D97-AF65-F5344CB8AC3E}">
        <p14:creationId xmlns:p14="http://schemas.microsoft.com/office/powerpoint/2010/main" val="1035362690"/>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518863" y="254183"/>
            <a:ext cx="8229600" cy="1508125"/>
          </a:xfrm>
          <a:prstGeom prst="rect">
            <a:avLst/>
          </a:prstGeom>
        </p:spPr>
        <p:txBody>
          <a:bodyPr/>
          <a:lstStyle/>
          <a:p>
            <a:pPr lvl="0">
              <a:defRPr sz="1800"/>
            </a:pPr>
            <a:r>
              <a:rPr lang="fr-FR" sz="3600" b="1" dirty="0" smtClean="0">
                <a:latin typeface="Arial" panose="020B0604020202020204" pitchFamily="34" charset="0"/>
                <a:cs typeface="Arial" panose="020B0604020202020204" pitchFamily="34" charset="0"/>
              </a:rPr>
              <a:t>Professional Fees (1)</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Section </a:t>
            </a:r>
            <a:r>
              <a:rPr lang="fr-FR" sz="3600" b="1" dirty="0" smtClean="0">
                <a:latin typeface="Arial" panose="020B0604020202020204" pitchFamily="34" charset="0"/>
                <a:cs typeface="Arial" panose="020B0604020202020204" pitchFamily="34" charset="0"/>
              </a:rPr>
              <a:t>240</a:t>
            </a:r>
            <a:br>
              <a:rPr lang="fr-FR" sz="3600" b="1" dirty="0" smtClean="0">
                <a:latin typeface="Arial" panose="020B0604020202020204" pitchFamily="34" charset="0"/>
                <a:cs typeface="Arial" panose="020B0604020202020204" pitchFamily="34" charset="0"/>
              </a:rPr>
            </a:br>
            <a:endParaRPr lang="fr-FR" sz="3600" b="1" dirty="0">
              <a:latin typeface="Arial" panose="020B0604020202020204" pitchFamily="34" charset="0"/>
              <a:cs typeface="Arial" panose="020B0604020202020204" pitchFamily="34" charset="0"/>
            </a:endParaRPr>
          </a:p>
        </p:txBody>
      </p:sp>
      <p:sp>
        <p:nvSpPr>
          <p:cNvPr id="186" name="Shape 186"/>
          <p:cNvSpPr>
            <a:spLocks noGrp="1"/>
          </p:cNvSpPr>
          <p:nvPr>
            <p:ph type="body" idx="1"/>
          </p:nvPr>
        </p:nvSpPr>
        <p:spPr>
          <a:prstGeom prst="rect">
            <a:avLst/>
          </a:prstGeom>
        </p:spPr>
        <p:txBody>
          <a:bodyPr lIns="0" tIns="0" rIns="0" bIns="0"/>
          <a:lstStyle/>
          <a:p>
            <a:pPr marL="240631" lvl="0" indent="-240631">
              <a:defRPr sz="1800"/>
            </a:pPr>
            <a:endParaRPr lang="en-ZA" sz="2400" dirty="0" smtClean="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smtClean="0">
                <a:latin typeface="Arial" panose="020B0604020202020204" pitchFamily="34" charset="0"/>
                <a:cs typeface="Arial" panose="020B0604020202020204" pitchFamily="34" charset="0"/>
              </a:rPr>
              <a:t>Quote </a:t>
            </a:r>
            <a:r>
              <a:rPr sz="2400" dirty="0">
                <a:latin typeface="Arial" panose="020B0604020202020204" pitchFamily="34" charset="0"/>
                <a:cs typeface="Arial" panose="020B0604020202020204" pitchFamily="34" charset="0"/>
              </a:rPr>
              <a:t>an appropriate fee </a:t>
            </a:r>
            <a:r>
              <a:rPr lang="en-US" sz="2400" dirty="0" smtClean="0">
                <a:latin typeface="Arial" panose="020B0604020202020204" pitchFamily="34" charset="0"/>
                <a:cs typeface="Arial" panose="020B0604020202020204" pitchFamily="34" charset="0"/>
              </a:rPr>
              <a:t>–</a:t>
            </a:r>
            <a:r>
              <a:rPr sz="2400" dirty="0" smtClean="0">
                <a:latin typeface="Arial" panose="020B0604020202020204" pitchFamily="34" charset="0"/>
                <a:cs typeface="Arial" panose="020B0604020202020204" pitchFamily="34" charset="0"/>
              </a:rPr>
              <a:t> too </a:t>
            </a:r>
            <a:r>
              <a:rPr sz="2400" dirty="0">
                <a:latin typeface="Arial" panose="020B0604020202020204" pitchFamily="34" charset="0"/>
                <a:cs typeface="Arial" panose="020B0604020202020204" pitchFamily="34" charset="0"/>
              </a:rPr>
              <a:t>low, too </a:t>
            </a:r>
            <a:r>
              <a:rPr sz="2400" dirty="0" smtClean="0">
                <a:latin typeface="Arial" panose="020B0604020202020204" pitchFamily="34" charset="0"/>
                <a:cs typeface="Arial" panose="020B0604020202020204" pitchFamily="34" charset="0"/>
              </a:rPr>
              <a:t>high</a:t>
            </a:r>
            <a:endParaRPr sz="2400" dirty="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a:latin typeface="Arial" panose="020B0604020202020204" pitchFamily="34" charset="0"/>
                <a:cs typeface="Arial" panose="020B0604020202020204" pitchFamily="34" charset="0"/>
              </a:rPr>
              <a:t>Identify the exact </a:t>
            </a:r>
            <a:r>
              <a:rPr sz="2400" dirty="0" smtClean="0">
                <a:latin typeface="Arial" panose="020B0604020202020204" pitchFamily="34" charset="0"/>
                <a:cs typeface="Arial" panose="020B0604020202020204" pitchFamily="34" charset="0"/>
              </a:rPr>
              <a:t>services</a:t>
            </a:r>
            <a:endParaRPr sz="2400" dirty="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a:latin typeface="Arial" panose="020B0604020202020204" pitchFamily="34" charset="0"/>
                <a:cs typeface="Arial" panose="020B0604020202020204" pitchFamily="34" charset="0"/>
              </a:rPr>
              <a:t>Make clients aware </a:t>
            </a:r>
            <a:r>
              <a:rPr sz="2400" dirty="0" smtClean="0">
                <a:latin typeface="Arial" panose="020B0604020202020204" pitchFamily="34" charset="0"/>
                <a:cs typeface="Arial" panose="020B0604020202020204" pitchFamily="34" charset="0"/>
              </a:rPr>
              <a:t>of</a:t>
            </a:r>
            <a:r>
              <a:rPr lang="en-ZA" sz="2400" dirty="0" smtClean="0">
                <a:latin typeface="Arial" panose="020B0604020202020204" pitchFamily="34" charset="0"/>
                <a:cs typeface="Arial" panose="020B0604020202020204" pitchFamily="34" charset="0"/>
              </a:rPr>
              <a:t> the</a:t>
            </a:r>
            <a:r>
              <a:rPr sz="2400" dirty="0" smtClean="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terms of </a:t>
            </a:r>
            <a:r>
              <a:rPr sz="2400" dirty="0" smtClean="0">
                <a:latin typeface="Arial" panose="020B0604020202020204" pitchFamily="34" charset="0"/>
                <a:cs typeface="Arial" panose="020B0604020202020204" pitchFamily="34" charset="0"/>
              </a:rPr>
              <a:t>engagement</a:t>
            </a:r>
            <a:endParaRPr sz="2400" dirty="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a:latin typeface="Arial" panose="020B0604020202020204" pitchFamily="34" charset="0"/>
                <a:cs typeface="Arial" panose="020B0604020202020204" pitchFamily="34" charset="0"/>
              </a:rPr>
              <a:t>Budget sufficient time and allocate appropriate </a:t>
            </a:r>
            <a:r>
              <a:rPr sz="2400" dirty="0" smtClean="0">
                <a:latin typeface="Arial" panose="020B0604020202020204" pitchFamily="34" charset="0"/>
                <a:cs typeface="Arial" panose="020B0604020202020204" pitchFamily="34" charset="0"/>
              </a:rPr>
              <a:t>staff</a:t>
            </a:r>
            <a:endParaRPr sz="2400" dirty="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a:latin typeface="Arial" panose="020B0604020202020204" pitchFamily="34" charset="0"/>
                <a:cs typeface="Arial" panose="020B0604020202020204" pitchFamily="34" charset="0"/>
              </a:rPr>
              <a:t>Contingent fees for non-assurance </a:t>
            </a:r>
            <a:r>
              <a:rPr sz="2400" dirty="0" smtClean="0">
                <a:latin typeface="Arial" panose="020B0604020202020204" pitchFamily="34" charset="0"/>
                <a:cs typeface="Arial" panose="020B0604020202020204" pitchFamily="34" charset="0"/>
              </a:rPr>
              <a:t>assignment</a:t>
            </a:r>
            <a:r>
              <a:rPr lang="en-ZA" sz="2400" dirty="0" smtClean="0">
                <a:latin typeface="Arial" panose="020B0604020202020204" pitchFamily="34" charset="0"/>
                <a:cs typeface="Arial" panose="020B0604020202020204" pitchFamily="34" charset="0"/>
              </a:rPr>
              <a:t>s</a:t>
            </a:r>
            <a:r>
              <a:rPr sz="2400" dirty="0" smtClean="0">
                <a:latin typeface="Arial" panose="020B0604020202020204" pitchFamily="34" charset="0"/>
                <a:cs typeface="Arial" panose="020B0604020202020204" pitchFamily="34" charset="0"/>
              </a:rPr>
              <a:t> create</a:t>
            </a:r>
            <a:r>
              <a:rPr lang="en-ZA" sz="2400" dirty="0" smtClean="0">
                <a:latin typeface="Arial" panose="020B0604020202020204" pitchFamily="34" charset="0"/>
                <a:cs typeface="Arial" panose="020B0604020202020204" pitchFamily="34" charset="0"/>
              </a:rPr>
              <a:t> a</a:t>
            </a:r>
            <a:r>
              <a:rPr sz="2400" dirty="0" smtClean="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self-interest </a:t>
            </a:r>
            <a:r>
              <a:rPr sz="2400" dirty="0">
                <a:latin typeface="Arial" panose="020B0604020202020204" pitchFamily="34" charset="0"/>
                <a:cs typeface="Arial" panose="020B0604020202020204" pitchFamily="34" charset="0"/>
              </a:rPr>
              <a:t>threat to </a:t>
            </a:r>
            <a:r>
              <a:rPr sz="2400" dirty="0" smtClean="0">
                <a:latin typeface="Arial" panose="020B0604020202020204" pitchFamily="34" charset="0"/>
                <a:cs typeface="Arial" panose="020B0604020202020204" pitchFamily="34" charset="0"/>
              </a:rPr>
              <a:t>objectivity</a:t>
            </a:r>
            <a:r>
              <a:rPr lang="en-ZA" sz="2400" dirty="0" smtClean="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621631" lvl="1" indent="-240631">
              <a:spcBef>
                <a:spcPts val="600"/>
              </a:spcBef>
              <a:spcAft>
                <a:spcPts val="600"/>
              </a:spcAft>
              <a:defRPr sz="1800"/>
            </a:pPr>
            <a:r>
              <a:rPr sz="1600" dirty="0">
                <a:latin typeface="Arial" panose="020B0604020202020204" pitchFamily="34" charset="0"/>
                <a:cs typeface="Arial" panose="020B0604020202020204" pitchFamily="34" charset="0"/>
              </a:rPr>
              <a:t>What does the significance depend on?</a:t>
            </a:r>
          </a:p>
          <a:p>
            <a:pPr marL="621631" lvl="1" indent="-240631">
              <a:spcBef>
                <a:spcPts val="600"/>
              </a:spcBef>
              <a:spcAft>
                <a:spcPts val="600"/>
              </a:spcAft>
              <a:defRPr sz="1800"/>
            </a:pPr>
            <a:r>
              <a:rPr sz="1600" dirty="0">
                <a:latin typeface="Arial" panose="020B0604020202020204" pitchFamily="34" charset="0"/>
                <a:cs typeface="Arial" panose="020B0604020202020204" pitchFamily="34" charset="0"/>
              </a:rPr>
              <a:t>What are the available </a:t>
            </a:r>
            <a:r>
              <a:rPr sz="1600" dirty="0" smtClean="0">
                <a:latin typeface="Arial" panose="020B0604020202020204" pitchFamily="34" charset="0"/>
                <a:cs typeface="Arial" panose="020B0604020202020204" pitchFamily="34" charset="0"/>
              </a:rPr>
              <a:t>safeguards?</a:t>
            </a:r>
            <a:endParaRPr lang="en-ZA" sz="1600" dirty="0" smtClean="0">
              <a:latin typeface="Arial" panose="020B0604020202020204" pitchFamily="34" charset="0"/>
              <a:cs typeface="Arial" panose="020B0604020202020204" pitchFamily="34" charset="0"/>
            </a:endParaRPr>
          </a:p>
          <a:p>
            <a:pPr marL="240631" indent="-240631">
              <a:spcBef>
                <a:spcPts val="600"/>
              </a:spcBef>
              <a:spcAft>
                <a:spcPts val="600"/>
              </a:spcAft>
              <a:defRPr sz="1800"/>
            </a:pPr>
            <a:r>
              <a:rPr lang="en-ZA" sz="2300" dirty="0" smtClean="0">
                <a:latin typeface="Arial" panose="020B0604020202020204" pitchFamily="34" charset="0"/>
                <a:cs typeface="Arial" panose="020B0604020202020204" pitchFamily="34" charset="0"/>
              </a:rPr>
              <a:t>Contingent fees for assurance services are prohibited under S240.4A</a:t>
            </a:r>
          </a:p>
          <a:p>
            <a:pPr marL="621631" lvl="1" indent="-240631">
              <a:spcBef>
                <a:spcPts val="600"/>
              </a:spcBef>
              <a:spcAft>
                <a:spcPts val="600"/>
              </a:spcAft>
              <a:defRPr sz="1800"/>
            </a:pPr>
            <a:endParaRPr lang="en-ZA" sz="2000" dirty="0" smtClean="0">
              <a:latin typeface="Arial" panose="020B0604020202020204" pitchFamily="34" charset="0"/>
              <a:cs typeface="Arial" panose="020B0604020202020204" pitchFamily="34" charset="0"/>
            </a:endParaRPr>
          </a:p>
        </p:txBody>
      </p:sp>
      <p:sp>
        <p:nvSpPr>
          <p:cNvPr id="188" name="Shape 188"/>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9415" y="8634"/>
            <a:ext cx="2133600" cy="288824"/>
          </a:xfrm>
        </p:spPr>
        <p:txBody>
          <a:bodyPr/>
          <a:lstStyle/>
          <a:p>
            <a:pPr lvl="0"/>
            <a:fld id="{86CB4B4D-7CA3-9044-876B-883B54F8677D}" type="slidenum">
              <a:rPr lang="en-ZA" smtClean="0"/>
              <a:t>33</a:t>
            </a:fld>
            <a:endParaRPr lang="en-ZA" dirty="0"/>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518863" y="224078"/>
            <a:ext cx="8229600" cy="1508125"/>
          </a:xfrm>
          <a:prstGeom prst="rect">
            <a:avLst/>
          </a:prstGeom>
        </p:spPr>
        <p:txBody>
          <a:bodyPr lIns="0" tIns="0" rIns="0" bIns="0"/>
          <a:lstStyle/>
          <a:p>
            <a:pPr lvl="0">
              <a:defRPr sz="1800"/>
            </a:pPr>
            <a:r>
              <a:rPr lang="fr-FR" sz="3600" b="1" dirty="0" smtClean="0">
                <a:latin typeface="Arial" panose="020B0604020202020204" pitchFamily="34" charset="0"/>
                <a:cs typeface="Arial" panose="020B0604020202020204" pitchFamily="34" charset="0"/>
              </a:rPr>
              <a:t>Professional Fees (2)</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Section </a:t>
            </a:r>
            <a:r>
              <a:rPr lang="fr-FR" sz="3600" b="1" dirty="0" smtClean="0">
                <a:latin typeface="Arial" panose="020B0604020202020204" pitchFamily="34" charset="0"/>
                <a:cs typeface="Arial" panose="020B0604020202020204" pitchFamily="34" charset="0"/>
              </a:rPr>
              <a:t>240</a:t>
            </a: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b="1" dirty="0">
              <a:latin typeface="Arial" panose="020B0604020202020204" pitchFamily="34" charset="0"/>
              <a:cs typeface="Arial" panose="020B0604020202020204" pitchFamily="34" charset="0"/>
            </a:endParaRPr>
          </a:p>
        </p:txBody>
      </p:sp>
      <p:sp>
        <p:nvSpPr>
          <p:cNvPr id="193" name="Shape 193"/>
          <p:cNvSpPr>
            <a:spLocks noGrp="1"/>
          </p:cNvSpPr>
          <p:nvPr>
            <p:ph type="body" idx="1"/>
          </p:nvPr>
        </p:nvSpPr>
        <p:spPr>
          <a:prstGeom prst="rect">
            <a:avLst/>
          </a:prstGeom>
        </p:spPr>
        <p:txBody>
          <a:bodyPr lIns="0" tIns="0" rIns="0" bIns="0"/>
          <a:lstStyle/>
          <a:p>
            <a:pPr marL="240631" lvl="0" indent="-240631">
              <a:defRPr sz="1800"/>
            </a:pPr>
            <a:endParaRPr lang="en-ZA" sz="2400" dirty="0" smtClean="0">
              <a:latin typeface="Arial" panose="020B0604020202020204" pitchFamily="34" charset="0"/>
              <a:cs typeface="Arial" panose="020B0604020202020204" pitchFamily="34" charset="0"/>
            </a:endParaRPr>
          </a:p>
          <a:p>
            <a:pPr marL="240631" lvl="0" indent="-240631">
              <a:defRPr sz="1800"/>
            </a:pPr>
            <a:endParaRPr lang="en-ZA" dirty="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smtClean="0">
                <a:latin typeface="Arial" panose="020B0604020202020204" pitchFamily="34" charset="0"/>
                <a:cs typeface="Arial" panose="020B0604020202020204" pitchFamily="34" charset="0"/>
              </a:rPr>
              <a:t>Referral </a:t>
            </a:r>
            <a:r>
              <a:rPr sz="2400" dirty="0">
                <a:latin typeface="Arial" panose="020B0604020202020204" pitchFamily="34" charset="0"/>
                <a:cs typeface="Arial" panose="020B0604020202020204" pitchFamily="34" charset="0"/>
              </a:rPr>
              <a:t>fees </a:t>
            </a:r>
            <a:r>
              <a:rPr sz="2400" dirty="0" smtClean="0">
                <a:latin typeface="Arial" panose="020B0604020202020204" pitchFamily="34" charset="0"/>
                <a:cs typeface="Arial" panose="020B0604020202020204" pitchFamily="34" charset="0"/>
              </a:rPr>
              <a:t>received</a:t>
            </a:r>
            <a:r>
              <a:rPr lang="en-ZA" sz="2400" dirty="0" smtClean="0">
                <a:latin typeface="Arial" panose="020B0604020202020204" pitchFamily="34" charset="0"/>
                <a:cs typeface="Arial" panose="020B0604020202020204" pitchFamily="34" charset="0"/>
              </a:rPr>
              <a:t> from client</a:t>
            </a:r>
            <a:endParaRPr sz="2400" dirty="0">
              <a:latin typeface="Arial" panose="020B0604020202020204" pitchFamily="34" charset="0"/>
              <a:cs typeface="Arial" panose="020B0604020202020204" pitchFamily="34" charset="0"/>
            </a:endParaRPr>
          </a:p>
          <a:p>
            <a:pPr marL="240631" lvl="0" indent="-240631">
              <a:spcBef>
                <a:spcPts val="600"/>
              </a:spcBef>
              <a:spcAft>
                <a:spcPts val="600"/>
              </a:spcAft>
              <a:defRPr sz="1800"/>
            </a:pPr>
            <a:r>
              <a:rPr sz="2400" dirty="0">
                <a:latin typeface="Arial" panose="020B0604020202020204" pitchFamily="34" charset="0"/>
                <a:cs typeface="Arial" panose="020B0604020202020204" pitchFamily="34" charset="0"/>
              </a:rPr>
              <a:t>Referral fees </a:t>
            </a:r>
            <a:r>
              <a:rPr sz="2400" dirty="0" smtClean="0">
                <a:latin typeface="Arial" panose="020B0604020202020204" pitchFamily="34" charset="0"/>
                <a:cs typeface="Arial" panose="020B0604020202020204" pitchFamily="34" charset="0"/>
              </a:rPr>
              <a:t>paid</a:t>
            </a:r>
            <a:r>
              <a:rPr lang="en-ZA" sz="2400" dirty="0" smtClean="0">
                <a:latin typeface="Arial" panose="020B0604020202020204" pitchFamily="34" charset="0"/>
                <a:cs typeface="Arial" panose="020B0604020202020204" pitchFamily="34" charset="0"/>
              </a:rPr>
              <a:t> by RA</a:t>
            </a:r>
            <a:endParaRPr sz="2400" dirty="0">
              <a:latin typeface="Arial" panose="020B0604020202020204" pitchFamily="34" charset="0"/>
              <a:cs typeface="Arial" panose="020B0604020202020204" pitchFamily="34" charset="0"/>
            </a:endParaRPr>
          </a:p>
          <a:p>
            <a:pPr marL="561759" lvl="1" indent="-240631">
              <a:spcBef>
                <a:spcPts val="600"/>
              </a:spcBef>
              <a:spcAft>
                <a:spcPts val="600"/>
              </a:spcAft>
              <a:defRPr sz="1800"/>
            </a:pPr>
            <a:r>
              <a:rPr sz="2000" dirty="0">
                <a:latin typeface="Arial" panose="020B0604020202020204" pitchFamily="34" charset="0"/>
                <a:cs typeface="Arial" panose="020B0604020202020204" pitchFamily="34" charset="0"/>
              </a:rPr>
              <a:t>What fundamental principles </a:t>
            </a:r>
            <a:r>
              <a:rPr sz="2000" dirty="0" smtClean="0">
                <a:latin typeface="Arial" panose="020B0604020202020204" pitchFamily="34" charset="0"/>
                <a:cs typeface="Arial" panose="020B0604020202020204" pitchFamily="34" charset="0"/>
              </a:rPr>
              <a:t>can </a:t>
            </a:r>
            <a:r>
              <a:rPr sz="2000" dirty="0">
                <a:latin typeface="Arial" panose="020B0604020202020204" pitchFamily="34" charset="0"/>
                <a:cs typeface="Arial" panose="020B0604020202020204" pitchFamily="34" charset="0"/>
              </a:rPr>
              <a:t>be affected?</a:t>
            </a:r>
          </a:p>
          <a:p>
            <a:pPr marL="561759" lvl="1" indent="-240631">
              <a:spcBef>
                <a:spcPts val="600"/>
              </a:spcBef>
              <a:spcAft>
                <a:spcPts val="600"/>
              </a:spcAft>
              <a:defRPr sz="1800"/>
            </a:pPr>
            <a:r>
              <a:rPr sz="2000" dirty="0">
                <a:latin typeface="Arial" panose="020B0604020202020204" pitchFamily="34" charset="0"/>
                <a:cs typeface="Arial" panose="020B0604020202020204" pitchFamily="34" charset="0"/>
              </a:rPr>
              <a:t>What threats </a:t>
            </a:r>
            <a:r>
              <a:rPr sz="2000" dirty="0" smtClean="0">
                <a:latin typeface="Arial" panose="020B0604020202020204" pitchFamily="34" charset="0"/>
                <a:cs typeface="Arial" panose="020B0604020202020204" pitchFamily="34" charset="0"/>
              </a:rPr>
              <a:t>can </a:t>
            </a:r>
            <a:r>
              <a:rPr sz="2000" dirty="0">
                <a:latin typeface="Arial" panose="020B0604020202020204" pitchFamily="34" charset="0"/>
                <a:cs typeface="Arial" panose="020B0604020202020204" pitchFamily="34" charset="0"/>
              </a:rPr>
              <a:t>be identified?</a:t>
            </a:r>
          </a:p>
          <a:p>
            <a:pPr marL="561759" lvl="1" indent="-240631">
              <a:spcBef>
                <a:spcPts val="600"/>
              </a:spcBef>
              <a:spcAft>
                <a:spcPts val="600"/>
              </a:spcAft>
              <a:defRPr sz="1800"/>
            </a:pPr>
            <a:r>
              <a:rPr lang="en-ZA" sz="2000" dirty="0" smtClean="0">
                <a:latin typeface="Arial" panose="020B0604020202020204" pitchFamily="34" charset="0"/>
                <a:cs typeface="Arial" panose="020B0604020202020204" pitchFamily="34" charset="0"/>
              </a:rPr>
              <a:t>What s</a:t>
            </a:r>
            <a:r>
              <a:rPr sz="2000" dirty="0" smtClean="0">
                <a:latin typeface="Arial" panose="020B0604020202020204" pitchFamily="34" charset="0"/>
                <a:cs typeface="Arial" panose="020B0604020202020204" pitchFamily="34" charset="0"/>
              </a:rPr>
              <a:t>afeguards </a:t>
            </a:r>
            <a:r>
              <a:rPr lang="en-ZA" sz="2000" dirty="0" smtClean="0">
                <a:latin typeface="Arial" panose="020B0604020202020204" pitchFamily="34" charset="0"/>
                <a:cs typeface="Arial" panose="020B0604020202020204" pitchFamily="34" charset="0"/>
              </a:rPr>
              <a:t>can </a:t>
            </a:r>
            <a:r>
              <a:rPr sz="2000" dirty="0" smtClean="0">
                <a:latin typeface="Arial" panose="020B0604020202020204" pitchFamily="34" charset="0"/>
                <a:cs typeface="Arial" panose="020B0604020202020204" pitchFamily="34" charset="0"/>
              </a:rPr>
              <a:t>be </a:t>
            </a:r>
            <a:r>
              <a:rPr sz="2000" dirty="0">
                <a:latin typeface="Arial" panose="020B0604020202020204" pitchFamily="34" charset="0"/>
                <a:cs typeface="Arial" panose="020B0604020202020204" pitchFamily="34" charset="0"/>
              </a:rPr>
              <a:t>recommended?</a:t>
            </a:r>
          </a:p>
          <a:p>
            <a:pPr marL="240631" lvl="0" indent="-240631">
              <a:spcBef>
                <a:spcPts val="600"/>
              </a:spcBef>
              <a:spcAft>
                <a:spcPts val="600"/>
              </a:spcAft>
              <a:defRPr sz="1800"/>
            </a:pPr>
            <a:r>
              <a:rPr sz="2400" dirty="0">
                <a:latin typeface="Arial" panose="020B0604020202020204" pitchFamily="34" charset="0"/>
                <a:cs typeface="Arial" panose="020B0604020202020204" pitchFamily="34" charset="0"/>
              </a:rPr>
              <a:t>Purchase of firm and payment made to heirs </a:t>
            </a:r>
            <a:r>
              <a:rPr sz="2400" dirty="0" smtClean="0">
                <a:latin typeface="Arial" panose="020B0604020202020204" pitchFamily="34" charset="0"/>
                <a:cs typeface="Arial" panose="020B0604020202020204" pitchFamily="34" charset="0"/>
              </a:rPr>
              <a:t>o</a:t>
            </a:r>
            <a:r>
              <a:rPr lang="en-ZA" sz="2400" dirty="0" smtClean="0">
                <a:latin typeface="Arial" panose="020B0604020202020204" pitchFamily="34" charset="0"/>
                <a:cs typeface="Arial" panose="020B0604020202020204" pitchFamily="34" charset="0"/>
              </a:rPr>
              <a:t>f</a:t>
            </a:r>
            <a:r>
              <a:rPr sz="2400" dirty="0" smtClean="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the estate</a:t>
            </a:r>
          </a:p>
        </p:txBody>
      </p:sp>
      <p:sp>
        <p:nvSpPr>
          <p:cNvPr id="195" name="Shape 195"/>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06363" y="0"/>
            <a:ext cx="2133600" cy="288824"/>
          </a:xfrm>
        </p:spPr>
        <p:txBody>
          <a:bodyPr/>
          <a:lstStyle/>
          <a:p>
            <a:pPr lvl="0"/>
            <a:fld id="{86CB4B4D-7CA3-9044-876B-883B54F8677D}" type="slidenum">
              <a:rPr lang="en-ZA" smtClean="0"/>
              <a:t>34</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364088" y="152206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30632" y="2276872"/>
            <a:ext cx="2096277"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lIns="0" tIns="0" rIns="0" bIns="0"/>
          <a:lstStyle/>
          <a:p>
            <a:pPr lvl="0">
              <a:defRPr sz="1800"/>
            </a:pPr>
            <a:r>
              <a:rPr lang="en-ZA" sz="3600" b="1" dirty="0">
                <a:latin typeface="Arial" panose="020B0604020202020204" pitchFamily="34" charset="0"/>
                <a:cs typeface="Arial" panose="020B0604020202020204" pitchFamily="34" charset="0"/>
              </a:rPr>
              <a:t>Audit Fees and </a:t>
            </a:r>
            <a:r>
              <a:rPr lang="en-ZA" sz="3600" b="1" dirty="0" smtClean="0">
                <a:latin typeface="Arial" panose="020B0604020202020204" pitchFamily="34" charset="0"/>
                <a:cs typeface="Arial" panose="020B0604020202020204" pitchFamily="34" charset="0"/>
              </a:rPr>
              <a:t>Independence (1)</a:t>
            </a:r>
            <a:r>
              <a:rPr lang="en-ZA" sz="3600" b="1" dirty="0" smtClean="0"/>
              <a:t/>
            </a:r>
            <a:br>
              <a:rPr lang="en-ZA" sz="3600" b="1" dirty="0" smtClean="0"/>
            </a:br>
            <a:r>
              <a:rPr lang="en-ZA" sz="3600" b="1" dirty="0" smtClean="0"/>
              <a:t>Case Study</a:t>
            </a:r>
            <a:endParaRPr lang="en-ZA" sz="3600" b="1" dirty="0"/>
          </a:p>
        </p:txBody>
      </p:sp>
      <p:sp>
        <p:nvSpPr>
          <p:cNvPr id="229" name="Shape 229"/>
          <p:cNvSpPr>
            <a:spLocks noGrp="1"/>
          </p:cNvSpPr>
          <p:nvPr>
            <p:ph type="body" idx="1"/>
          </p:nvPr>
        </p:nvSpPr>
        <p:spPr>
          <a:prstGeom prst="rect">
            <a:avLst/>
          </a:prstGeom>
        </p:spPr>
        <p:txBody>
          <a:bodyPr lIns="0" tIns="0" rIns="0" bIns="0"/>
          <a:lstStyle/>
          <a:p>
            <a:pPr marL="0" lvl="0" indent="0">
              <a:buSzTx/>
              <a:buNone/>
              <a:defRPr sz="2800"/>
            </a:pPr>
            <a:endParaRPr lang="en-ZA" dirty="0" smtClean="0"/>
          </a:p>
          <a:p>
            <a:pPr marL="0" lvl="0" indent="0">
              <a:buSzTx/>
              <a:buNone/>
              <a:defRPr sz="2800"/>
            </a:pPr>
            <a:endParaRPr lang="en-ZA" dirty="0"/>
          </a:p>
          <a:p>
            <a:pPr marL="0" lvl="0" indent="0">
              <a:buSzTx/>
              <a:buNone/>
              <a:defRPr sz="2800"/>
            </a:pPr>
            <a:endParaRPr lang="en-ZA" dirty="0" smtClean="0"/>
          </a:p>
          <a:p>
            <a:pPr marL="0" lvl="0" indent="0">
              <a:buSzTx/>
              <a:buNone/>
              <a:defRPr sz="2800"/>
            </a:pPr>
            <a:endParaRPr lang="en-ZA" dirty="0"/>
          </a:p>
          <a:p>
            <a:pPr marL="0" lvl="0" indent="0">
              <a:buSzTx/>
              <a:buNone/>
              <a:defRPr sz="2800"/>
            </a:pPr>
            <a:endParaRPr lang="en-ZA" dirty="0" smtClean="0"/>
          </a:p>
          <a:p>
            <a:pPr marL="0" lvl="0" indent="0">
              <a:buSzTx/>
              <a:buNone/>
              <a:defRPr sz="2800"/>
            </a:pPr>
            <a:endParaRPr lang="en-ZA" dirty="0"/>
          </a:p>
          <a:p>
            <a:pPr marL="0" lvl="0" indent="0">
              <a:buSzTx/>
              <a:buNone/>
              <a:defRPr sz="2800"/>
            </a:pPr>
            <a:endParaRPr lang="en-ZA" dirty="0" smtClean="0"/>
          </a:p>
          <a:p>
            <a:pPr marL="0" lvl="0" indent="0">
              <a:buSzTx/>
              <a:buNone/>
              <a:defRPr sz="2800"/>
            </a:pPr>
            <a:r>
              <a:rPr lang="en-ZA" sz="1800" dirty="0" smtClean="0"/>
              <a:t>Please see attachment 6 for case study</a:t>
            </a:r>
            <a:endParaRPr sz="1800" dirty="0"/>
          </a:p>
        </p:txBody>
      </p:sp>
      <p:sp>
        <p:nvSpPr>
          <p:cNvPr id="231" name="Shape 231"/>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25899"/>
            <a:ext cx="2133600" cy="288824"/>
          </a:xfrm>
        </p:spPr>
        <p:txBody>
          <a:bodyPr/>
          <a:lstStyle/>
          <a:p>
            <a:pPr lvl="0"/>
            <a:fld id="{86CB4B4D-7CA3-9044-876B-883B54F8677D}" type="slidenum">
              <a:rPr lang="en-ZA" smtClean="0"/>
              <a:t>35</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5116001" y="170080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49954" y="2455612"/>
            <a:ext cx="2186542"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lIns="0" tIns="0" rIns="0" bIns="0"/>
          <a:lstStyle/>
          <a:p>
            <a:pPr lvl="0">
              <a:defRPr sz="1800"/>
            </a:pPr>
            <a:r>
              <a:rPr lang="en-ZA" sz="3600" b="1" dirty="0">
                <a:latin typeface="Arial" panose="020B0604020202020204" pitchFamily="34" charset="0"/>
                <a:cs typeface="Arial" panose="020B0604020202020204" pitchFamily="34" charset="0"/>
              </a:rPr>
              <a:t>Audit Fees and </a:t>
            </a:r>
            <a:r>
              <a:rPr lang="en-ZA" sz="3600" b="1" dirty="0" smtClean="0">
                <a:latin typeface="Arial" panose="020B0604020202020204" pitchFamily="34" charset="0"/>
                <a:cs typeface="Arial" panose="020B0604020202020204" pitchFamily="34" charset="0"/>
              </a:rPr>
              <a:t>Independence (2)</a:t>
            </a:r>
            <a:r>
              <a:rPr lang="en-ZA" sz="3600" b="1" dirty="0">
                <a:latin typeface="Arial" panose="020B0604020202020204" pitchFamily="34" charset="0"/>
                <a:cs typeface="Arial" panose="020B0604020202020204" pitchFamily="34" charset="0"/>
              </a:rPr>
              <a:t/>
            </a:r>
            <a:br>
              <a:rPr lang="en-ZA" sz="3600" b="1" dirty="0">
                <a:latin typeface="Arial" panose="020B0604020202020204" pitchFamily="34" charset="0"/>
                <a:cs typeface="Arial" panose="020B0604020202020204" pitchFamily="34" charset="0"/>
              </a:rPr>
            </a:br>
            <a:r>
              <a:rPr lang="en-ZA" sz="3600" b="1" dirty="0" smtClean="0">
                <a:latin typeface="Arial" panose="020B0604020202020204" pitchFamily="34" charset="0"/>
                <a:cs typeface="Arial" panose="020B0604020202020204" pitchFamily="34" charset="0"/>
              </a:rPr>
              <a:t>290.217-290.224</a:t>
            </a:r>
            <a:endParaRPr lang="en-ZA" sz="3600" b="1" dirty="0">
              <a:latin typeface="Arial" panose="020B0604020202020204" pitchFamily="34" charset="0"/>
              <a:cs typeface="Arial" panose="020B0604020202020204" pitchFamily="34" charset="0"/>
            </a:endParaRPr>
          </a:p>
        </p:txBody>
      </p:sp>
      <p:sp>
        <p:nvSpPr>
          <p:cNvPr id="205" name="Shape 205"/>
          <p:cNvSpPr>
            <a:spLocks noGrp="1"/>
          </p:cNvSpPr>
          <p:nvPr>
            <p:ph type="body" idx="1"/>
          </p:nvPr>
        </p:nvSpPr>
        <p:spPr>
          <a:prstGeom prst="rect">
            <a:avLst/>
          </a:prstGeom>
        </p:spPr>
        <p:txBody>
          <a:bodyPr lIns="0" tIns="0" rIns="0" bIns="0"/>
          <a:lstStyle/>
          <a:p>
            <a:pPr marL="0" lvl="0" indent="0">
              <a:buSzTx/>
              <a:buNone/>
              <a:defRPr sz="1800"/>
            </a:pPr>
            <a:endParaRPr lang="en-ZA" sz="2800" b="1" dirty="0" smtClean="0">
              <a:solidFill>
                <a:srgbClr val="C00000"/>
              </a:solidFill>
              <a:latin typeface="Arial" panose="020B0604020202020204" pitchFamily="34" charset="0"/>
              <a:cs typeface="Arial" panose="020B0604020202020204" pitchFamily="34" charset="0"/>
            </a:endParaRPr>
          </a:p>
          <a:p>
            <a:pPr marL="0" lvl="0" indent="0">
              <a:buSzTx/>
              <a:buNone/>
              <a:defRPr sz="1800"/>
            </a:pPr>
            <a:r>
              <a:rPr sz="2800" b="1" dirty="0" smtClean="0">
                <a:solidFill>
                  <a:srgbClr val="C00000"/>
                </a:solidFill>
                <a:latin typeface="Arial" panose="020B0604020202020204" pitchFamily="34" charset="0"/>
                <a:cs typeface="Arial" panose="020B0604020202020204" pitchFamily="34" charset="0"/>
              </a:rPr>
              <a:t>Fees</a:t>
            </a:r>
            <a:r>
              <a:rPr lang="en-ZA" sz="2800" b="1" dirty="0" smtClean="0">
                <a:solidFill>
                  <a:srgbClr val="C00000"/>
                </a:solidFill>
                <a:latin typeface="Arial" panose="020B0604020202020204" pitchFamily="34" charset="0"/>
                <a:cs typeface="Arial" panose="020B0604020202020204" pitchFamily="34" charset="0"/>
              </a:rPr>
              <a:t> </a:t>
            </a:r>
            <a:r>
              <a:rPr lang="en-US" sz="2800" b="1" dirty="0" smtClean="0">
                <a:solidFill>
                  <a:srgbClr val="C00000"/>
                </a:solidFill>
                <a:latin typeface="Arial" panose="020B0604020202020204" pitchFamily="34" charset="0"/>
                <a:cs typeface="Arial" panose="020B0604020202020204" pitchFamily="34" charset="0"/>
              </a:rPr>
              <a:t>–</a:t>
            </a:r>
            <a:r>
              <a:rPr sz="2800" b="1" dirty="0" smtClean="0">
                <a:solidFill>
                  <a:srgbClr val="C00000"/>
                </a:solidFill>
                <a:latin typeface="Arial" panose="020B0604020202020204" pitchFamily="34" charset="0"/>
                <a:cs typeface="Arial" panose="020B0604020202020204" pitchFamily="34" charset="0"/>
              </a:rPr>
              <a:t> relative </a:t>
            </a:r>
            <a:r>
              <a:rPr sz="2800" b="1" dirty="0">
                <a:solidFill>
                  <a:srgbClr val="C00000"/>
                </a:solidFill>
                <a:latin typeface="Arial" panose="020B0604020202020204" pitchFamily="34" charset="0"/>
                <a:cs typeface="Arial" panose="020B0604020202020204" pitchFamily="34" charset="0"/>
              </a:rPr>
              <a:t>size</a:t>
            </a:r>
          </a:p>
          <a:p>
            <a:pPr marL="333375" indent="-333375">
              <a:tabLst>
                <a:tab pos="361950" algn="l"/>
              </a:tabLst>
              <a:defRPr sz="1800"/>
            </a:pPr>
            <a:r>
              <a:rPr sz="2600" dirty="0">
                <a:latin typeface="Arial" panose="020B0604020202020204" pitchFamily="34" charset="0"/>
                <a:cs typeface="Arial" panose="020B0604020202020204" pitchFamily="34" charset="0"/>
              </a:rPr>
              <a:t>The firm receives a large proportion of fees from </a:t>
            </a:r>
            <a:r>
              <a:rPr sz="2600" dirty="0" smtClean="0">
                <a:latin typeface="Arial" panose="020B0604020202020204" pitchFamily="34" charset="0"/>
                <a:cs typeface="Arial" panose="020B0604020202020204" pitchFamily="34" charset="0"/>
              </a:rPr>
              <a:t>a</a:t>
            </a:r>
            <a:r>
              <a:rPr lang="en-ZA" sz="2600" dirty="0" smtClean="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single client</a:t>
            </a:r>
            <a:r>
              <a:rPr lang="en-ZA" sz="2600" dirty="0" smtClean="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333375" indent="-333375">
              <a:tabLst>
                <a:tab pos="361950" algn="l"/>
              </a:tabLst>
              <a:defRPr sz="1800"/>
            </a:pPr>
            <a:r>
              <a:rPr sz="2600" dirty="0">
                <a:latin typeface="Arial" panose="020B0604020202020204" pitchFamily="34" charset="0"/>
                <a:cs typeface="Arial" panose="020B0604020202020204" pitchFamily="34" charset="0"/>
              </a:rPr>
              <a:t>Large portion of the revenue </a:t>
            </a:r>
            <a:r>
              <a:rPr lang="en-ZA" sz="2600" dirty="0" smtClean="0">
                <a:latin typeface="Arial" panose="020B0604020202020204" pitchFamily="34" charset="0"/>
                <a:cs typeface="Arial" panose="020B0604020202020204" pitchFamily="34" charset="0"/>
              </a:rPr>
              <a:t>from</a:t>
            </a:r>
            <a:r>
              <a:rPr sz="260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a single partner or an individual </a:t>
            </a:r>
            <a:r>
              <a:rPr sz="2600" dirty="0" smtClean="0">
                <a:latin typeface="Arial" panose="020B0604020202020204" pitchFamily="34" charset="0"/>
                <a:cs typeface="Arial" panose="020B0604020202020204" pitchFamily="34" charset="0"/>
              </a:rPr>
              <a:t>office</a:t>
            </a:r>
            <a:r>
              <a:rPr lang="en-ZA" sz="2600" dirty="0" smtClean="0">
                <a:latin typeface="Arial" panose="020B0604020202020204" pitchFamily="34" charset="0"/>
                <a:cs typeface="Arial" panose="020B0604020202020204" pitchFamily="34" charset="0"/>
              </a:rPr>
              <a:t>.</a:t>
            </a:r>
          </a:p>
          <a:p>
            <a:pPr marL="333375" indent="-333375">
              <a:tabLst>
                <a:tab pos="361950" algn="l"/>
              </a:tabLst>
              <a:defRPr sz="1800"/>
            </a:pPr>
            <a:r>
              <a:rPr sz="2600" dirty="0" smtClean="0">
                <a:latin typeface="Arial" panose="020B0604020202020204" pitchFamily="34" charset="0"/>
                <a:cs typeface="Arial" panose="020B0604020202020204" pitchFamily="34" charset="0"/>
              </a:rPr>
              <a:t>Safeguards</a:t>
            </a:r>
            <a:r>
              <a:rPr lang="en-ZA" sz="2600" dirty="0" smtClean="0">
                <a:latin typeface="Arial" panose="020B0604020202020204" pitchFamily="34" charset="0"/>
                <a:cs typeface="Arial" panose="020B0604020202020204" pitchFamily="34" charset="0"/>
              </a:rPr>
              <a:t> may include</a:t>
            </a:r>
            <a:r>
              <a:rPr sz="2600" dirty="0" smtClean="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601864" lvl="1" indent="-280736">
              <a:defRPr sz="1800"/>
            </a:pPr>
            <a:r>
              <a:rPr sz="2200" dirty="0">
                <a:latin typeface="Arial" panose="020B0604020202020204" pitchFamily="34" charset="0"/>
                <a:cs typeface="Arial" panose="020B0604020202020204" pitchFamily="34" charset="0"/>
              </a:rPr>
              <a:t>Reduce dependency on that client</a:t>
            </a:r>
          </a:p>
          <a:p>
            <a:pPr marL="601864" lvl="1" indent="-280736">
              <a:defRPr sz="1800"/>
            </a:pPr>
            <a:r>
              <a:rPr sz="2200" dirty="0">
                <a:latin typeface="Arial" panose="020B0604020202020204" pitchFamily="34" charset="0"/>
                <a:cs typeface="Arial" panose="020B0604020202020204" pitchFamily="34" charset="0"/>
              </a:rPr>
              <a:t>Review of work done</a:t>
            </a:r>
          </a:p>
          <a:p>
            <a:pPr marL="601864" lvl="1" indent="-280736">
              <a:defRPr sz="1800"/>
            </a:pPr>
            <a:r>
              <a:rPr sz="2200" dirty="0">
                <a:latin typeface="Arial" panose="020B0604020202020204" pitchFamily="34" charset="0"/>
                <a:cs typeface="Arial" panose="020B0604020202020204" pitchFamily="34" charset="0"/>
              </a:rPr>
              <a:t>Quality review of the engagement</a:t>
            </a:r>
          </a:p>
        </p:txBody>
      </p:sp>
      <p:sp>
        <p:nvSpPr>
          <p:cNvPr id="207" name="Shape 207"/>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8634"/>
            <a:ext cx="2133600" cy="288824"/>
          </a:xfrm>
        </p:spPr>
        <p:txBody>
          <a:bodyPr/>
          <a:lstStyle/>
          <a:p>
            <a:pPr lvl="0"/>
            <a:fld id="{86CB4B4D-7CA3-9044-876B-883B54F8677D}" type="slidenum">
              <a:rPr lang="en-ZA" smtClean="0"/>
              <a:t>36</a:t>
            </a:fld>
            <a:endParaRPr lang="en-ZA" dirty="0"/>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prstGeom prst="rect">
            <a:avLst/>
          </a:prstGeom>
        </p:spPr>
        <p:txBody>
          <a:bodyPr lIns="0" tIns="0" rIns="0" bIns="0"/>
          <a:lstStyle/>
          <a:p>
            <a:pPr lvl="0">
              <a:defRPr sz="1800"/>
            </a:pPr>
            <a:r>
              <a:rPr lang="en-ZA" sz="3600" b="1" dirty="0">
                <a:latin typeface="Arial" panose="020B0604020202020204" pitchFamily="34" charset="0"/>
                <a:cs typeface="Arial" panose="020B0604020202020204" pitchFamily="34" charset="0"/>
              </a:rPr>
              <a:t>Audit Fees and </a:t>
            </a:r>
            <a:r>
              <a:rPr lang="en-ZA" sz="3600" b="1" dirty="0" smtClean="0">
                <a:latin typeface="Arial" panose="020B0604020202020204" pitchFamily="34" charset="0"/>
                <a:cs typeface="Arial" panose="020B0604020202020204" pitchFamily="34" charset="0"/>
              </a:rPr>
              <a:t>Independence (3)</a:t>
            </a:r>
            <a:r>
              <a:rPr lang="en-ZA" sz="3600" b="1" dirty="0">
                <a:latin typeface="Arial" panose="020B0604020202020204" pitchFamily="34" charset="0"/>
                <a:cs typeface="Arial" panose="020B0604020202020204" pitchFamily="34" charset="0"/>
              </a:rPr>
              <a:t/>
            </a:r>
            <a:br>
              <a:rPr lang="en-ZA" sz="3600" b="1" dirty="0">
                <a:latin typeface="Arial" panose="020B0604020202020204" pitchFamily="34" charset="0"/>
                <a:cs typeface="Arial" panose="020B0604020202020204" pitchFamily="34" charset="0"/>
              </a:rPr>
            </a:br>
            <a:r>
              <a:rPr lang="en-ZA" sz="3600" b="1" dirty="0" smtClean="0">
                <a:latin typeface="Arial" panose="020B0604020202020204" pitchFamily="34" charset="0"/>
                <a:cs typeface="Arial" panose="020B0604020202020204" pitchFamily="34" charset="0"/>
              </a:rPr>
              <a:t>290.217-290.224</a:t>
            </a:r>
            <a:endParaRPr lang="en-ZA" sz="3600" b="1" dirty="0">
              <a:latin typeface="Arial" panose="020B0604020202020204" pitchFamily="34" charset="0"/>
              <a:cs typeface="Arial" panose="020B0604020202020204" pitchFamily="34" charset="0"/>
            </a:endParaRPr>
          </a:p>
        </p:txBody>
      </p:sp>
      <p:sp>
        <p:nvSpPr>
          <p:cNvPr id="212" name="Shape 212"/>
          <p:cNvSpPr>
            <a:spLocks noGrp="1"/>
          </p:cNvSpPr>
          <p:nvPr>
            <p:ph type="body" idx="1"/>
          </p:nvPr>
        </p:nvSpPr>
        <p:spPr>
          <a:prstGeom prst="rect">
            <a:avLst/>
          </a:prstGeom>
        </p:spPr>
        <p:txBody>
          <a:bodyPr lIns="0" tIns="0" rIns="0" bIns="0"/>
          <a:lstStyle/>
          <a:p>
            <a:pPr marL="0" indent="0">
              <a:buSzTx/>
              <a:buNone/>
              <a:defRPr sz="1800"/>
            </a:pPr>
            <a:endParaRPr lang="en-ZA" sz="2800" b="1" dirty="0" smtClean="0">
              <a:solidFill>
                <a:srgbClr val="C00000"/>
              </a:solidFill>
              <a:latin typeface="Arial" panose="020B0604020202020204" pitchFamily="34" charset="0"/>
              <a:cs typeface="Arial" panose="020B0604020202020204" pitchFamily="34" charset="0"/>
            </a:endParaRPr>
          </a:p>
          <a:p>
            <a:pPr marL="0" indent="0">
              <a:buSzTx/>
              <a:buNone/>
              <a:defRPr sz="1800"/>
            </a:pPr>
            <a:r>
              <a:rPr sz="2800" b="1" dirty="0" smtClean="0">
                <a:solidFill>
                  <a:srgbClr val="C00000"/>
                </a:solidFill>
                <a:latin typeface="Arial" panose="020B0604020202020204" pitchFamily="34" charset="0"/>
                <a:cs typeface="Arial" panose="020B0604020202020204" pitchFamily="34" charset="0"/>
              </a:rPr>
              <a:t>Fee</a:t>
            </a:r>
            <a:r>
              <a:rPr lang="en-ZA" sz="2800" b="1" dirty="0" smtClean="0">
                <a:solidFill>
                  <a:srgbClr val="C00000"/>
                </a:solidFill>
                <a:latin typeface="Arial" panose="020B0604020202020204" pitchFamily="34" charset="0"/>
                <a:cs typeface="Arial" panose="020B0604020202020204" pitchFamily="34" charset="0"/>
              </a:rPr>
              <a:t>s</a:t>
            </a:r>
            <a:r>
              <a:rPr sz="2800" b="1" dirty="0" smtClean="0">
                <a:solidFill>
                  <a:srgbClr val="C00000"/>
                </a:solidFill>
                <a:latin typeface="Arial" panose="020B0604020202020204" pitchFamily="34" charset="0"/>
                <a:cs typeface="Arial" panose="020B0604020202020204" pitchFamily="34" charset="0"/>
              </a:rPr>
              <a:t> </a:t>
            </a:r>
            <a:r>
              <a:rPr lang="en-US" sz="2800" b="1" dirty="0" smtClean="0">
                <a:solidFill>
                  <a:srgbClr val="C00000"/>
                </a:solidFill>
                <a:latin typeface="Arial" panose="020B0604020202020204" pitchFamily="34" charset="0"/>
                <a:cs typeface="Arial" panose="020B0604020202020204" pitchFamily="34" charset="0"/>
              </a:rPr>
              <a:t>–</a:t>
            </a:r>
            <a:r>
              <a:rPr sz="2800" b="1" dirty="0" smtClean="0">
                <a:solidFill>
                  <a:srgbClr val="C00000"/>
                </a:solidFill>
                <a:latin typeface="Arial" panose="020B0604020202020204" pitchFamily="34" charset="0"/>
                <a:cs typeface="Arial" panose="020B0604020202020204" pitchFamily="34" charset="0"/>
              </a:rPr>
              <a:t> relative </a:t>
            </a:r>
            <a:r>
              <a:rPr sz="2800" b="1" dirty="0">
                <a:solidFill>
                  <a:srgbClr val="C00000"/>
                </a:solidFill>
                <a:latin typeface="Arial" panose="020B0604020202020204" pitchFamily="34" charset="0"/>
                <a:cs typeface="Arial" panose="020B0604020202020204" pitchFamily="34" charset="0"/>
              </a:rPr>
              <a:t>size </a:t>
            </a:r>
            <a:r>
              <a:rPr lang="en-ZA" sz="2800" b="1" dirty="0" smtClean="0">
                <a:solidFill>
                  <a:srgbClr val="C00000"/>
                </a:solidFill>
                <a:latin typeface="Arial" panose="020B0604020202020204" pitchFamily="34" charset="0"/>
                <a:cs typeface="Arial" panose="020B0604020202020204" pitchFamily="34" charset="0"/>
              </a:rPr>
              <a:t>– </a:t>
            </a:r>
            <a:r>
              <a:rPr sz="2800" b="1" dirty="0" smtClean="0">
                <a:solidFill>
                  <a:srgbClr val="C00000"/>
                </a:solidFill>
                <a:latin typeface="Arial" panose="020B0604020202020204" pitchFamily="34" charset="0"/>
                <a:cs typeface="Arial" panose="020B0604020202020204" pitchFamily="34" charset="0"/>
              </a:rPr>
              <a:t>PIEs</a:t>
            </a:r>
            <a:endParaRPr sz="2800" b="1" dirty="0">
              <a:solidFill>
                <a:srgbClr val="C00000"/>
              </a:solidFill>
              <a:latin typeface="Arial" panose="020B0604020202020204" pitchFamily="34" charset="0"/>
              <a:cs typeface="Arial" panose="020B0604020202020204" pitchFamily="34" charset="0"/>
            </a:endParaRPr>
          </a:p>
          <a:p>
            <a:pPr marL="0" lvl="0" indent="0">
              <a:buNone/>
              <a:defRPr sz="1800"/>
            </a:pPr>
            <a:r>
              <a:rPr sz="2600" dirty="0">
                <a:latin typeface="Arial" panose="020B0604020202020204" pitchFamily="34" charset="0"/>
                <a:cs typeface="Arial" panose="020B0604020202020204" pitchFamily="34" charset="0"/>
              </a:rPr>
              <a:t>Fee exceeding more than 15% of total fees in 2 consecutive years (from the client and related entities</a:t>
            </a:r>
            <a:r>
              <a:rPr sz="2600" dirty="0" smtClean="0">
                <a:latin typeface="Arial" panose="020B0604020202020204" pitchFamily="34" charset="0"/>
                <a:cs typeface="Arial" panose="020B0604020202020204" pitchFamily="34" charset="0"/>
              </a:rPr>
              <a:t>)</a:t>
            </a:r>
            <a:r>
              <a:rPr lang="en-ZA" sz="2600" dirty="0" smtClean="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333375" indent="-333375">
              <a:tabLst>
                <a:tab pos="361950" algn="l"/>
              </a:tabLst>
              <a:defRPr sz="1800"/>
            </a:pPr>
            <a:r>
              <a:rPr sz="2600" dirty="0">
                <a:latin typeface="Arial" panose="020B0604020202020204" pitchFamily="34" charset="0"/>
                <a:cs typeface="Arial" panose="020B0604020202020204" pitchFamily="34" charset="0"/>
              </a:rPr>
              <a:t>Discuss with those charged with governanc</a:t>
            </a:r>
            <a:r>
              <a:rPr lang="en-ZA" sz="2600" dirty="0">
                <a:latin typeface="Arial" panose="020B0604020202020204" pitchFamily="34" charset="0"/>
                <a:cs typeface="Arial" panose="020B0604020202020204" pitchFamily="34" charset="0"/>
              </a:rPr>
              <a:t>e</a:t>
            </a:r>
          </a:p>
          <a:p>
            <a:pPr marL="333375" indent="-333375">
              <a:tabLst>
                <a:tab pos="361950" algn="l"/>
              </a:tabLst>
              <a:defRPr sz="1800"/>
            </a:pPr>
            <a:r>
              <a:rPr sz="2600" dirty="0">
                <a:latin typeface="Arial" panose="020B0604020202020204" pitchFamily="34" charset="0"/>
                <a:cs typeface="Arial" panose="020B0604020202020204" pitchFamily="34" charset="0"/>
              </a:rPr>
              <a:t>Either use pre-issuance review or post issuance review</a:t>
            </a:r>
            <a:r>
              <a:rPr lang="en-ZA" sz="2600" dirty="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778328" lvl="1" indent="-457200">
              <a:defRPr sz="1800"/>
            </a:pPr>
            <a:r>
              <a:rPr sz="2200" dirty="0">
                <a:latin typeface="Arial" panose="020B0604020202020204" pitchFamily="34" charset="0"/>
                <a:cs typeface="Arial" panose="020B0604020202020204" pitchFamily="34" charset="0"/>
              </a:rPr>
              <a:t>if significantly in excess of 15</a:t>
            </a:r>
            <a:r>
              <a:rPr sz="2200" dirty="0" smtClean="0">
                <a:latin typeface="Arial" panose="020B0604020202020204" pitchFamily="34" charset="0"/>
                <a:cs typeface="Arial" panose="020B0604020202020204" pitchFamily="34" charset="0"/>
              </a:rPr>
              <a:t>%</a:t>
            </a:r>
            <a:r>
              <a:rPr lang="en-ZA" sz="2200" dirty="0" smtClean="0">
                <a:latin typeface="Arial" panose="020B0604020202020204" pitchFamily="34" charset="0"/>
                <a:cs typeface="Arial" panose="020B0604020202020204" pitchFamily="34" charset="0"/>
              </a:rPr>
              <a:t>,</a:t>
            </a:r>
            <a:r>
              <a:rPr sz="2200" dirty="0" smtClean="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pre-issuance review </a:t>
            </a:r>
            <a:r>
              <a:rPr sz="2200" dirty="0" smtClean="0">
                <a:latin typeface="Arial" panose="020B0604020202020204" pitchFamily="34" charset="0"/>
                <a:cs typeface="Arial" panose="020B0604020202020204" pitchFamily="34" charset="0"/>
              </a:rPr>
              <a:t>compulsory</a:t>
            </a:r>
            <a:r>
              <a:rPr lang="en-ZA" sz="2200" dirty="0">
                <a:latin typeface="Arial" panose="020B0604020202020204" pitchFamily="34" charset="0"/>
                <a:cs typeface="Arial" panose="020B0604020202020204" pitchFamily="34" charset="0"/>
              </a:rPr>
              <a:t>.</a:t>
            </a:r>
            <a:endParaRPr sz="2200" dirty="0">
              <a:latin typeface="Arial" panose="020B0604020202020204" pitchFamily="34" charset="0"/>
              <a:cs typeface="Arial" panose="020B0604020202020204" pitchFamily="34" charset="0"/>
            </a:endParaRPr>
          </a:p>
        </p:txBody>
      </p:sp>
      <p:sp>
        <p:nvSpPr>
          <p:cNvPr id="214" name="Shape 214"/>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400" y="25899"/>
            <a:ext cx="2133600" cy="288824"/>
          </a:xfrm>
        </p:spPr>
        <p:txBody>
          <a:bodyPr/>
          <a:lstStyle/>
          <a:p>
            <a:pPr lvl="0"/>
            <a:fld id="{86CB4B4D-7CA3-9044-876B-883B54F8677D}" type="slidenum">
              <a:rPr lang="en-ZA" smtClean="0"/>
              <a:t>37</a:t>
            </a:fld>
            <a:endParaRPr lang="en-ZA" dirty="0"/>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lIns="0" tIns="0" rIns="0" bIns="0"/>
          <a:lstStyle/>
          <a:p>
            <a:pPr lvl="0">
              <a:defRPr sz="1800"/>
            </a:pPr>
            <a:r>
              <a:rPr lang="en-ZA" sz="3600" b="1" dirty="0">
                <a:latin typeface="Arial" panose="020B0604020202020204" pitchFamily="34" charset="0"/>
                <a:cs typeface="Arial" panose="020B0604020202020204" pitchFamily="34" charset="0"/>
              </a:rPr>
              <a:t>Audit Fees and </a:t>
            </a:r>
            <a:r>
              <a:rPr lang="en-ZA" sz="3600" b="1" dirty="0" smtClean="0">
                <a:latin typeface="Arial" panose="020B0604020202020204" pitchFamily="34" charset="0"/>
                <a:cs typeface="Arial" panose="020B0604020202020204" pitchFamily="34" charset="0"/>
              </a:rPr>
              <a:t>Independence (4)</a:t>
            </a:r>
            <a:r>
              <a:rPr lang="en-ZA" sz="3600" b="1" dirty="0">
                <a:latin typeface="Arial" panose="020B0604020202020204" pitchFamily="34" charset="0"/>
                <a:cs typeface="Arial" panose="020B0604020202020204" pitchFamily="34" charset="0"/>
              </a:rPr>
              <a:t/>
            </a:r>
            <a:br>
              <a:rPr lang="en-ZA" sz="3600" b="1" dirty="0">
                <a:latin typeface="Arial" panose="020B0604020202020204" pitchFamily="34" charset="0"/>
                <a:cs typeface="Arial" panose="020B0604020202020204" pitchFamily="34" charset="0"/>
              </a:rPr>
            </a:br>
            <a:r>
              <a:rPr lang="en-ZA" sz="3600" b="1" dirty="0" smtClean="0">
                <a:latin typeface="Arial" panose="020B0604020202020204" pitchFamily="34" charset="0"/>
                <a:cs typeface="Arial" panose="020B0604020202020204" pitchFamily="34" charset="0"/>
              </a:rPr>
              <a:t>290.217-290.224</a:t>
            </a:r>
            <a:endParaRPr lang="en-ZA" sz="3600" b="1" dirty="0">
              <a:latin typeface="Arial" panose="020B0604020202020204" pitchFamily="34" charset="0"/>
              <a:cs typeface="Arial" panose="020B0604020202020204" pitchFamily="34" charset="0"/>
            </a:endParaRPr>
          </a:p>
        </p:txBody>
      </p:sp>
      <p:sp>
        <p:nvSpPr>
          <p:cNvPr id="217" name="Shape 217"/>
          <p:cNvSpPr>
            <a:spLocks noGrp="1"/>
          </p:cNvSpPr>
          <p:nvPr>
            <p:ph type="body" idx="1"/>
          </p:nvPr>
        </p:nvSpPr>
        <p:spPr>
          <a:prstGeom prst="rect">
            <a:avLst/>
          </a:prstGeom>
        </p:spPr>
        <p:txBody>
          <a:bodyPr lIns="0" tIns="0" rIns="0" bIns="0"/>
          <a:lstStyle/>
          <a:p>
            <a:pPr marL="0" indent="0">
              <a:buSzTx/>
              <a:buNone/>
              <a:defRPr sz="1800"/>
            </a:pPr>
            <a:endParaRPr lang="en-ZA" sz="2800" b="1" dirty="0" smtClean="0">
              <a:solidFill>
                <a:srgbClr val="C00000"/>
              </a:solidFill>
              <a:latin typeface="Arial" panose="020B0604020202020204" pitchFamily="34" charset="0"/>
              <a:cs typeface="Arial" panose="020B0604020202020204" pitchFamily="34" charset="0"/>
            </a:endParaRPr>
          </a:p>
          <a:p>
            <a:pPr marL="0" indent="0">
              <a:buSzTx/>
              <a:buNone/>
              <a:defRPr sz="1800"/>
            </a:pPr>
            <a:r>
              <a:rPr sz="2800" b="1" dirty="0" smtClean="0">
                <a:solidFill>
                  <a:srgbClr val="C00000"/>
                </a:solidFill>
                <a:latin typeface="Arial" panose="020B0604020202020204" pitchFamily="34" charset="0"/>
                <a:cs typeface="Arial" panose="020B0604020202020204" pitchFamily="34" charset="0"/>
              </a:rPr>
              <a:t>Overdue </a:t>
            </a:r>
            <a:r>
              <a:rPr sz="2800" b="1" dirty="0">
                <a:solidFill>
                  <a:srgbClr val="C00000"/>
                </a:solidFill>
                <a:latin typeface="Arial" panose="020B0604020202020204" pitchFamily="34" charset="0"/>
                <a:cs typeface="Arial" panose="020B0604020202020204" pitchFamily="34" charset="0"/>
              </a:rPr>
              <a:t>fees</a:t>
            </a:r>
          </a:p>
          <a:p>
            <a:pPr marL="280736" lvl="0" indent="-280736">
              <a:defRPr sz="1800"/>
            </a:pPr>
            <a:r>
              <a:rPr sz="2600" dirty="0">
                <a:latin typeface="Arial" panose="020B0604020202020204" pitchFamily="34" charset="0"/>
                <a:cs typeface="Arial" panose="020B0604020202020204" pitchFamily="34" charset="0"/>
              </a:rPr>
              <a:t>Self-interest threat to independence is </a:t>
            </a:r>
            <a:r>
              <a:rPr sz="2600" dirty="0" smtClean="0">
                <a:latin typeface="Arial" panose="020B0604020202020204" pitchFamily="34" charset="0"/>
                <a:cs typeface="Arial" panose="020B0604020202020204" pitchFamily="34" charset="0"/>
              </a:rPr>
              <a:t>created</a:t>
            </a:r>
            <a:endParaRPr sz="2600" dirty="0">
              <a:latin typeface="Arial" panose="020B0604020202020204" pitchFamily="34" charset="0"/>
              <a:cs typeface="Arial" panose="020B0604020202020204" pitchFamily="34" charset="0"/>
            </a:endParaRPr>
          </a:p>
          <a:p>
            <a:pPr marL="280736" lvl="0" indent="-280736">
              <a:defRPr sz="1800"/>
            </a:pPr>
            <a:r>
              <a:rPr sz="2600" dirty="0" smtClean="0">
                <a:latin typeface="Arial" panose="020B0604020202020204" pitchFamily="34" charset="0"/>
                <a:cs typeface="Arial" panose="020B0604020202020204" pitchFamily="34" charset="0"/>
              </a:rPr>
              <a:t>Significant </a:t>
            </a:r>
            <a:r>
              <a:rPr lang="en-ZA" sz="2600" dirty="0" smtClean="0">
                <a:latin typeface="Arial" panose="020B0604020202020204" pitchFamily="34" charset="0"/>
                <a:cs typeface="Arial" panose="020B0604020202020204" pitchFamily="34" charset="0"/>
              </a:rPr>
              <a:t>part of</a:t>
            </a:r>
            <a:r>
              <a:rPr sz="2600" dirty="0" smtClean="0">
                <a:latin typeface="Arial" panose="020B0604020202020204" pitchFamily="34" charset="0"/>
                <a:cs typeface="Arial" panose="020B0604020202020204" pitchFamily="34" charset="0"/>
              </a:rPr>
              <a:t> pr</a:t>
            </a:r>
            <a:r>
              <a:rPr lang="en-ZA" sz="2600" dirty="0" smtClean="0">
                <a:latin typeface="Arial" panose="020B0604020202020204" pitchFamily="34" charset="0"/>
                <a:cs typeface="Arial" panose="020B0604020202020204" pitchFamily="34" charset="0"/>
              </a:rPr>
              <a:t>io</a:t>
            </a:r>
            <a:r>
              <a:rPr sz="2600" dirty="0" smtClean="0">
                <a:latin typeface="Arial" panose="020B0604020202020204" pitchFamily="34" charset="0"/>
                <a:cs typeface="Arial" panose="020B0604020202020204" pitchFamily="34" charset="0"/>
              </a:rPr>
              <a:t>r </a:t>
            </a:r>
            <a:r>
              <a:rPr sz="2600" dirty="0">
                <a:latin typeface="Arial" panose="020B0604020202020204" pitchFamily="34" charset="0"/>
                <a:cs typeface="Arial" panose="020B0604020202020204" pitchFamily="34" charset="0"/>
              </a:rPr>
              <a:t>year fees must be </a:t>
            </a:r>
            <a:r>
              <a:rPr sz="2600" dirty="0" smtClean="0">
                <a:latin typeface="Arial" panose="020B0604020202020204" pitchFamily="34" charset="0"/>
                <a:cs typeface="Arial" panose="020B0604020202020204" pitchFamily="34" charset="0"/>
              </a:rPr>
              <a:t>paid </a:t>
            </a:r>
            <a:r>
              <a:rPr sz="2600" dirty="0">
                <a:latin typeface="Arial" panose="020B0604020202020204" pitchFamily="34" charset="0"/>
                <a:cs typeface="Arial" panose="020B0604020202020204" pitchFamily="34" charset="0"/>
              </a:rPr>
              <a:t>before the next audit report is issued, if </a:t>
            </a:r>
            <a:r>
              <a:rPr sz="2600" dirty="0" smtClean="0">
                <a:latin typeface="Arial" panose="020B0604020202020204" pitchFamily="34" charset="0"/>
                <a:cs typeface="Arial" panose="020B0604020202020204" pitchFamily="34" charset="0"/>
              </a:rPr>
              <a:t>not</a:t>
            </a:r>
            <a:r>
              <a:rPr lang="en-ZA" sz="2600" dirty="0" smtClean="0">
                <a:latin typeface="Arial" panose="020B0604020202020204" pitchFamily="34" charset="0"/>
                <a:cs typeface="Arial" panose="020B0604020202020204" pitchFamily="34" charset="0"/>
              </a:rPr>
              <a:t>:</a:t>
            </a:r>
            <a:endParaRPr sz="2600" dirty="0">
              <a:latin typeface="Arial" panose="020B0604020202020204" pitchFamily="34" charset="0"/>
              <a:cs typeface="Arial" panose="020B0604020202020204" pitchFamily="34" charset="0"/>
            </a:endParaRPr>
          </a:p>
          <a:p>
            <a:pPr marL="778328" lvl="1" indent="-457200">
              <a:defRPr sz="1800"/>
            </a:pPr>
            <a:r>
              <a:rPr sz="2200" dirty="0">
                <a:latin typeface="Arial" panose="020B0604020202020204" pitchFamily="34" charset="0"/>
                <a:cs typeface="Arial" panose="020B0604020202020204" pitchFamily="34" charset="0"/>
              </a:rPr>
              <a:t> Evaluate threat and apply </a:t>
            </a:r>
            <a:r>
              <a:rPr sz="2200" dirty="0" smtClean="0">
                <a:latin typeface="Arial" panose="020B0604020202020204" pitchFamily="34" charset="0"/>
                <a:cs typeface="Arial" panose="020B0604020202020204" pitchFamily="34" charset="0"/>
              </a:rPr>
              <a:t>safeguards</a:t>
            </a:r>
            <a:r>
              <a:rPr lang="en-ZA" sz="2200" dirty="0" smtClean="0">
                <a:latin typeface="Arial" panose="020B0604020202020204" pitchFamily="34" charset="0"/>
                <a:cs typeface="Arial" panose="020B0604020202020204" pitchFamily="34" charset="0"/>
              </a:rPr>
              <a:t>.</a:t>
            </a:r>
            <a:endParaRPr sz="2200" dirty="0">
              <a:latin typeface="Arial" panose="020B0604020202020204" pitchFamily="34" charset="0"/>
              <a:cs typeface="Arial" panose="020B0604020202020204" pitchFamily="34" charset="0"/>
            </a:endParaRPr>
          </a:p>
          <a:p>
            <a:pPr marL="280736" lvl="0" indent="-280736">
              <a:defRPr sz="1800"/>
            </a:pPr>
            <a:r>
              <a:rPr sz="2600" dirty="0">
                <a:latin typeface="Arial" panose="020B0604020202020204" pitchFamily="34" charset="0"/>
                <a:cs typeface="Arial" panose="020B0604020202020204" pitchFamily="34" charset="0"/>
              </a:rPr>
              <a:t>If fees deemed to be a </a:t>
            </a:r>
            <a:r>
              <a:rPr sz="2600" dirty="0" smtClean="0">
                <a:latin typeface="Arial" panose="020B0604020202020204" pitchFamily="34" charset="0"/>
                <a:cs typeface="Arial" panose="020B0604020202020204" pitchFamily="34" charset="0"/>
              </a:rPr>
              <a:t>loan</a:t>
            </a:r>
            <a:r>
              <a:rPr lang="en-ZA" sz="2600" dirty="0" smtClean="0">
                <a:latin typeface="Arial" panose="020B0604020202020204" pitchFamily="34" charset="0"/>
                <a:cs typeface="Arial" panose="020B0604020202020204" pitchFamily="34" charset="0"/>
              </a:rPr>
              <a:t>,</a:t>
            </a:r>
            <a:r>
              <a:rPr sz="260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consider </a:t>
            </a:r>
            <a:r>
              <a:rPr sz="2600" dirty="0" smtClean="0">
                <a:latin typeface="Arial" panose="020B0604020202020204" pitchFamily="34" charset="0"/>
                <a:cs typeface="Arial" panose="020B0604020202020204" pitchFamily="34" charset="0"/>
              </a:rPr>
              <a:t>reappointment</a:t>
            </a:r>
            <a:endParaRPr sz="2600" dirty="0">
              <a:latin typeface="Arial" panose="020B0604020202020204" pitchFamily="34" charset="0"/>
              <a:cs typeface="Arial" panose="020B0604020202020204" pitchFamily="34" charset="0"/>
            </a:endParaRPr>
          </a:p>
        </p:txBody>
      </p:sp>
      <p:sp>
        <p:nvSpPr>
          <p:cNvPr id="219" name="Shape 219"/>
          <p:cNvSpPr/>
          <p:nvPr/>
        </p:nvSpPr>
        <p:spPr>
          <a:xfrm>
            <a:off x="8748463" y="8634"/>
            <a:ext cx="39553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6987518" y="15267"/>
            <a:ext cx="2133600" cy="288824"/>
          </a:xfrm>
        </p:spPr>
        <p:txBody>
          <a:bodyPr/>
          <a:lstStyle/>
          <a:p>
            <a:pPr lvl="0"/>
            <a:fld id="{86CB4B4D-7CA3-9044-876B-883B54F8677D}" type="slidenum">
              <a:rPr lang="en-ZA" smtClean="0"/>
              <a:t>38</a:t>
            </a:fld>
            <a:endParaRPr lang="en-ZA" dirty="0"/>
          </a:p>
        </p:txBody>
      </p:sp>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a:xfrm>
            <a:off x="7010400" y="13180"/>
            <a:ext cx="2133600" cy="288824"/>
          </a:xfrm>
        </p:spPr>
        <p:txBody>
          <a:bodyPr/>
          <a:lstStyle/>
          <a:p>
            <a:pPr lvl="0"/>
            <a:fld id="{86CB4B4D-7CA3-9044-876B-883B54F8677D}" type="slidenum">
              <a:rPr lang="en-ZA" smtClean="0"/>
              <a:t>39</a:t>
            </a:fld>
            <a:endParaRPr lang="en-ZA" dirty="0"/>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6865" y="1443254"/>
            <a:ext cx="6389065" cy="541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49"/>
          <p:cNvSpPr>
            <a:spLocks noGrp="1"/>
          </p:cNvSpPr>
          <p:nvPr>
            <p:ph type="title"/>
          </p:nvPr>
        </p:nvSpPr>
        <p:spPr>
          <a:xfrm>
            <a:off x="2123728" y="260648"/>
            <a:ext cx="5756177" cy="1800201"/>
          </a:xfrm>
          <a:prstGeom prst="rect">
            <a:avLst/>
          </a:prstGeom>
        </p:spPr>
        <p:txBody>
          <a:bodyPr lIns="0" tIns="0" rIns="0" bIns="0">
            <a:noAutofit/>
          </a:bodyPr>
          <a:lstStyle/>
          <a:p>
            <a:pPr lvl="0" algn="r" defTabSz="832104">
              <a:defRPr sz="1800"/>
            </a:pPr>
            <a:r>
              <a:rPr lang="en-ZA" sz="4000" dirty="0" smtClean="0">
                <a:latin typeface="Arial Bold"/>
                <a:ea typeface="Arial Bold"/>
                <a:cs typeface="Arial Bold"/>
                <a:sym typeface="Arial Bold"/>
              </a:rPr>
              <a:t>RECAP</a:t>
            </a:r>
            <a:endParaRPr sz="4000" dirty="0">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394589158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IRBA </a:t>
            </a:r>
            <a:r>
              <a:rPr lang="en-ZA" sz="3600" b="1" dirty="0" smtClean="0"/>
              <a:t>Strategy</a:t>
            </a:r>
            <a:endParaRPr lang="en-ZA" sz="3600" b="1" dirty="0"/>
          </a:p>
        </p:txBody>
      </p:sp>
      <p:graphicFrame>
        <p:nvGraphicFramePr>
          <p:cNvPr id="3" name="Diagram 2"/>
          <p:cNvGraphicFramePr/>
          <p:nvPr>
            <p:extLst>
              <p:ext uri="{D42A27DB-BD31-4B8C-83A1-F6EECF244321}">
                <p14:modId xmlns:p14="http://schemas.microsoft.com/office/powerpoint/2010/main" val="2854028687"/>
              </p:ext>
            </p:extLst>
          </p:nvPr>
        </p:nvGraphicFramePr>
        <p:xfrm>
          <a:off x="683568" y="1397000"/>
          <a:ext cx="7848872"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2"/>
          </p:nvPr>
        </p:nvSpPr>
        <p:spPr>
          <a:xfrm>
            <a:off x="7010400" y="188640"/>
            <a:ext cx="2133600" cy="288824"/>
          </a:xfrm>
        </p:spPr>
        <p:txBody>
          <a:bodyPr/>
          <a:lstStyle/>
          <a:p>
            <a:pPr lvl="0"/>
            <a:fld id="{86CB4B4D-7CA3-9044-876B-883B54F8677D}" type="slidenum">
              <a:rPr lang="en-ZA" smtClean="0"/>
              <a:t>4</a:t>
            </a:fld>
            <a:endParaRPr lang="en-ZA" dirty="0"/>
          </a:p>
        </p:txBody>
      </p:sp>
    </p:spTree>
    <p:extLst>
      <p:ext uri="{BB962C8B-B14F-4D97-AF65-F5344CB8AC3E}">
        <p14:creationId xmlns:p14="http://schemas.microsoft.com/office/powerpoint/2010/main" val="23548235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457200" y="274638"/>
            <a:ext cx="8229600" cy="1143001"/>
          </a:xfrm>
          <a:prstGeom prst="rect">
            <a:avLst/>
          </a:prstGeom>
        </p:spPr>
        <p:txBody>
          <a:bodyPr lIns="0" tIns="0" rIns="0" bIns="0">
            <a:normAutofit/>
          </a:bodyPr>
          <a:lstStyle>
            <a:lvl1pPr>
              <a:defRPr sz="3600">
                <a:latin typeface="Arial Bold"/>
                <a:ea typeface="Arial Bold"/>
                <a:cs typeface="Arial Bold"/>
                <a:sym typeface="Arial Bold"/>
              </a:defRPr>
            </a:lvl1pPr>
          </a:lstStyle>
          <a:p>
            <a:pPr lvl="0">
              <a:defRPr sz="1800"/>
            </a:pPr>
            <a:r>
              <a:rPr lang="en-US" sz="3600" dirty="0" smtClean="0"/>
              <a:t>Contact Details</a:t>
            </a:r>
            <a:endParaRPr lang="en-US" sz="3600" dirty="0"/>
          </a:p>
        </p:txBody>
      </p:sp>
      <p:sp>
        <p:nvSpPr>
          <p:cNvPr id="274" name="Shape 274"/>
          <p:cNvSpPr>
            <a:spLocks noGrp="1"/>
          </p:cNvSpPr>
          <p:nvPr>
            <p:ph type="body" idx="1"/>
          </p:nvPr>
        </p:nvSpPr>
        <p:spPr>
          <a:xfrm>
            <a:off x="395536" y="1340768"/>
            <a:ext cx="8229601" cy="4525964"/>
          </a:xfrm>
          <a:prstGeom prst="rect">
            <a:avLst/>
          </a:prstGeom>
        </p:spPr>
        <p:txBody>
          <a:bodyPr lIns="0" tIns="0" rIns="0" bIns="0">
            <a:normAutofit/>
          </a:bodyPr>
          <a:lstStyle/>
          <a:p>
            <a:pPr marL="0" lvl="0" indent="0">
              <a:lnSpc>
                <a:spcPct val="150000"/>
              </a:lnSpc>
              <a:spcBef>
                <a:spcPts val="500"/>
              </a:spcBef>
              <a:buSzTx/>
              <a:buNone/>
              <a:defRPr sz="1800"/>
            </a:pPr>
            <a:endParaRPr lang="en-ZA" sz="1800" b="1" dirty="0" smtClean="0">
              <a:latin typeface="Arial" panose="020B0604020202020204" pitchFamily="34" charset="0"/>
              <a:ea typeface="Calibri"/>
              <a:cs typeface="Arial" panose="020B0604020202020204" pitchFamily="34" charset="0"/>
              <a:sym typeface="Calibri"/>
            </a:endParaRPr>
          </a:p>
          <a:p>
            <a:pPr marL="0" lvl="0" indent="0">
              <a:lnSpc>
                <a:spcPct val="150000"/>
              </a:lnSpc>
              <a:spcBef>
                <a:spcPts val="500"/>
              </a:spcBef>
              <a:buSzTx/>
              <a:buNone/>
              <a:defRPr sz="1800"/>
            </a:pPr>
            <a:r>
              <a:rPr lang="en-ZA" sz="1800" b="1" dirty="0" smtClean="0">
                <a:latin typeface="Arial" panose="020B0604020202020204" pitchFamily="34" charset="0"/>
                <a:ea typeface="Calibri"/>
                <a:cs typeface="Arial" panose="020B0604020202020204" pitchFamily="34" charset="0"/>
                <a:sym typeface="Calibri"/>
              </a:rPr>
              <a:t>IRBA Standards Department:</a:t>
            </a:r>
          </a:p>
          <a:p>
            <a:pPr marL="444953" lvl="1" indent="0">
              <a:lnSpc>
                <a:spcPct val="150000"/>
              </a:lnSpc>
              <a:spcBef>
                <a:spcPts val="500"/>
              </a:spcBef>
              <a:buSzTx/>
              <a:buNone/>
              <a:defRPr sz="1800"/>
            </a:pPr>
            <a:r>
              <a:rPr lang="en-ZA" sz="1800" dirty="0" smtClean="0">
                <a:latin typeface="Arial" panose="020B0604020202020204" pitchFamily="34" charset="0"/>
                <a:ea typeface="Calibri"/>
                <a:cs typeface="Arial" panose="020B0604020202020204" pitchFamily="34" charset="0"/>
                <a:sym typeface="Calibri"/>
              </a:rPr>
              <a:t>087 940 8800</a:t>
            </a:r>
          </a:p>
          <a:p>
            <a:pPr marL="444953" lvl="1" indent="0">
              <a:lnSpc>
                <a:spcPct val="150000"/>
              </a:lnSpc>
              <a:spcBef>
                <a:spcPts val="500"/>
              </a:spcBef>
              <a:buSzTx/>
              <a:buNone/>
              <a:defRPr sz="1800"/>
            </a:pPr>
            <a:r>
              <a:rPr lang="en-ZA" sz="1800" dirty="0">
                <a:latin typeface="Arial" panose="020B0604020202020204" pitchFamily="34" charset="0"/>
                <a:ea typeface="Calibri"/>
                <a:cs typeface="Arial" panose="020B0604020202020204" pitchFamily="34" charset="0"/>
                <a:sym typeface="Calibri"/>
                <a:hlinkClick r:id="rId3"/>
              </a:rPr>
              <a:t>s</a:t>
            </a:r>
            <a:r>
              <a:rPr lang="en-ZA" sz="1800" dirty="0" smtClean="0">
                <a:latin typeface="Arial" panose="020B0604020202020204" pitchFamily="34" charset="0"/>
                <a:ea typeface="Calibri"/>
                <a:cs typeface="Arial" panose="020B0604020202020204" pitchFamily="34" charset="0"/>
                <a:sym typeface="Calibri"/>
                <a:hlinkClick r:id="rId3"/>
              </a:rPr>
              <a:t>tandards@irba.co.za</a:t>
            </a:r>
            <a:endParaRPr lang="en-ZA" sz="1800" dirty="0" smtClean="0">
              <a:latin typeface="Arial" panose="020B0604020202020204" pitchFamily="34" charset="0"/>
              <a:ea typeface="Calibri"/>
              <a:cs typeface="Arial" panose="020B0604020202020204" pitchFamily="34" charset="0"/>
              <a:sym typeface="Calibri"/>
            </a:endParaRPr>
          </a:p>
          <a:p>
            <a:pPr marL="444953" lvl="1" indent="0">
              <a:lnSpc>
                <a:spcPct val="150000"/>
              </a:lnSpc>
              <a:spcBef>
                <a:spcPts val="500"/>
              </a:spcBef>
              <a:buSzTx/>
              <a:buNone/>
              <a:defRPr sz="1800"/>
            </a:pPr>
            <a:r>
              <a:rPr lang="en-ZA" sz="1800" dirty="0" smtClean="0">
                <a:latin typeface="Arial" panose="020B0604020202020204" pitchFamily="34" charset="0"/>
                <a:ea typeface="Calibri"/>
                <a:cs typeface="Arial" panose="020B0604020202020204" pitchFamily="34" charset="0"/>
                <a:sym typeface="Calibri"/>
                <a:hlinkClick r:id="rId4"/>
              </a:rPr>
              <a:t>www.irba.co.za</a:t>
            </a:r>
            <a:r>
              <a:rPr lang="en-ZA" sz="1800" dirty="0" smtClean="0">
                <a:latin typeface="Arial" panose="020B0604020202020204" pitchFamily="34" charset="0"/>
                <a:ea typeface="Calibri"/>
                <a:cs typeface="Arial" panose="020B0604020202020204" pitchFamily="34" charset="0"/>
                <a:sym typeface="Calibri"/>
              </a:rPr>
              <a:t> </a:t>
            </a:r>
          </a:p>
          <a:p>
            <a:pPr marL="0" lvl="0" indent="0">
              <a:lnSpc>
                <a:spcPct val="150000"/>
              </a:lnSpc>
              <a:spcBef>
                <a:spcPts val="500"/>
              </a:spcBef>
              <a:buSzTx/>
              <a:buNone/>
              <a:defRPr sz="1800"/>
            </a:pPr>
            <a:endParaRPr lang="en-ZA" sz="1800" b="1" dirty="0">
              <a:latin typeface="Arial" panose="020B0604020202020204" pitchFamily="34" charset="0"/>
              <a:ea typeface="Calibri"/>
              <a:cs typeface="Arial" panose="020B0604020202020204" pitchFamily="34" charset="0"/>
              <a:sym typeface="Calibri"/>
            </a:endParaRPr>
          </a:p>
          <a:p>
            <a:pPr marL="0" lvl="0" indent="0">
              <a:lnSpc>
                <a:spcPct val="150000"/>
              </a:lnSpc>
              <a:spcBef>
                <a:spcPts val="500"/>
              </a:spcBef>
              <a:buSzTx/>
              <a:buNone/>
              <a:defRPr sz="1800"/>
            </a:pPr>
            <a:r>
              <a:rPr sz="1800" b="1" dirty="0" smtClean="0">
                <a:latin typeface="Arial" panose="020B0604020202020204" pitchFamily="34" charset="0"/>
                <a:ea typeface="Calibri"/>
                <a:cs typeface="Arial" panose="020B0604020202020204" pitchFamily="34" charset="0"/>
                <a:sym typeface="Calibri"/>
              </a:rPr>
              <a:t>Mr. </a:t>
            </a:r>
            <a:r>
              <a:rPr sz="1800" b="1" dirty="0">
                <a:latin typeface="Arial" panose="020B0604020202020204" pitchFamily="34" charset="0"/>
                <a:ea typeface="Calibri"/>
                <a:cs typeface="Arial" panose="020B0604020202020204" pitchFamily="34" charset="0"/>
                <a:sym typeface="Calibri"/>
              </a:rPr>
              <a:t>Uli Schäckermann</a:t>
            </a:r>
            <a:r>
              <a:rPr sz="1800" dirty="0">
                <a:latin typeface="Arial" panose="020B0604020202020204" pitchFamily="34" charset="0"/>
                <a:ea typeface="Calibri"/>
                <a:cs typeface="Arial" panose="020B0604020202020204" pitchFamily="34" charset="0"/>
                <a:sym typeface="Calibri"/>
              </a:rPr>
              <a:t>:</a:t>
            </a:r>
          </a:p>
          <a:p>
            <a:pPr marL="444953" lvl="1" indent="0">
              <a:lnSpc>
                <a:spcPct val="150000"/>
              </a:lnSpc>
              <a:spcBef>
                <a:spcPts val="500"/>
              </a:spcBef>
              <a:buClr>
                <a:srgbClr val="000000"/>
              </a:buClr>
              <a:buSzPct val="120000"/>
              <a:buNone/>
              <a:defRPr sz="1800"/>
            </a:pPr>
            <a:r>
              <a:rPr lang="en-US" sz="1800" dirty="0">
                <a:latin typeface="Arial" panose="020B0604020202020204" pitchFamily="34" charset="0"/>
                <a:ea typeface="Calibri"/>
                <a:cs typeface="Arial" panose="020B0604020202020204" pitchFamily="34" charset="0"/>
                <a:sym typeface="Calibri"/>
              </a:rPr>
              <a:t>082 554 1243</a:t>
            </a:r>
          </a:p>
          <a:p>
            <a:pPr marL="444953" lvl="1" indent="0">
              <a:lnSpc>
                <a:spcPct val="150000"/>
              </a:lnSpc>
              <a:spcBef>
                <a:spcPts val="500"/>
              </a:spcBef>
              <a:buClr>
                <a:srgbClr val="000000"/>
              </a:buClr>
              <a:buSzPct val="120000"/>
              <a:buNone/>
              <a:defRPr sz="1800"/>
            </a:pPr>
            <a:r>
              <a:rPr sz="1800" dirty="0" smtClean="0">
                <a:latin typeface="Arial" panose="020B0604020202020204" pitchFamily="34" charset="0"/>
                <a:ea typeface="Calibri"/>
                <a:cs typeface="Arial" panose="020B0604020202020204" pitchFamily="34" charset="0"/>
                <a:sym typeface="Calibri"/>
                <a:hlinkClick r:id="rId5"/>
              </a:rPr>
              <a:t>consultus@schackermann.eu</a:t>
            </a:r>
            <a:endParaRPr sz="1800" dirty="0">
              <a:latin typeface="Arial" panose="020B0604020202020204" pitchFamily="34" charset="0"/>
              <a:ea typeface="Calibri"/>
              <a:cs typeface="Arial" panose="020B0604020202020204" pitchFamily="34" charset="0"/>
              <a:sym typeface="Calibri"/>
            </a:endParaRPr>
          </a:p>
        </p:txBody>
      </p:sp>
      <p:sp>
        <p:nvSpPr>
          <p:cNvPr id="3" name="Slide Number Placeholder 2"/>
          <p:cNvSpPr>
            <a:spLocks noGrp="1"/>
          </p:cNvSpPr>
          <p:nvPr>
            <p:ph type="sldNum" sz="quarter" idx="2"/>
          </p:nvPr>
        </p:nvSpPr>
        <p:spPr>
          <a:xfrm>
            <a:off x="7000570" y="27898"/>
            <a:ext cx="2133600" cy="288824"/>
          </a:xfrm>
        </p:spPr>
        <p:txBody>
          <a:bodyPr/>
          <a:lstStyle/>
          <a:p>
            <a:pPr lvl="0"/>
            <a:fld id="{86CB4B4D-7CA3-9044-876B-883B54F8677D}" type="slidenum">
              <a:rPr lang="en-ZA" smtClean="0"/>
              <a:t>40</a:t>
            </a:fld>
            <a:endParaRPr lang="en-ZA" dirty="0"/>
          </a:p>
        </p:txBody>
      </p:sp>
      <p:pic>
        <p:nvPicPr>
          <p:cNvPr id="5" name="Picture 2" descr="http://www.silverbearcafe.com/private/10.11/images/unravel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603" t="-15195" r="-603" b="15195"/>
          <a:stretch/>
        </p:blipFill>
        <p:spPr bwMode="auto">
          <a:xfrm>
            <a:off x="5116001" y="1575715"/>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49954" y="2330519"/>
            <a:ext cx="2114534"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Major </a:t>
            </a:r>
            <a:r>
              <a:rPr lang="en-ZA" sz="3600" b="1" dirty="0" smtClean="0"/>
              <a:t>Audit Developments</a:t>
            </a:r>
            <a:endParaRPr lang="en-ZA" sz="3600" b="1" dirty="0"/>
          </a:p>
        </p:txBody>
      </p:sp>
      <p:graphicFrame>
        <p:nvGraphicFramePr>
          <p:cNvPr id="4" name="Diagram 3"/>
          <p:cNvGraphicFramePr/>
          <p:nvPr>
            <p:extLst>
              <p:ext uri="{D42A27DB-BD31-4B8C-83A1-F6EECF244321}">
                <p14:modId xmlns:p14="http://schemas.microsoft.com/office/powerpoint/2010/main" val="710010622"/>
              </p:ext>
            </p:extLst>
          </p:nvPr>
        </p:nvGraphicFramePr>
        <p:xfrm>
          <a:off x="899592" y="1397000"/>
          <a:ext cx="7488832"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2"/>
          </p:nvPr>
        </p:nvSpPr>
        <p:spPr>
          <a:xfrm>
            <a:off x="7003429" y="188640"/>
            <a:ext cx="2133600" cy="288824"/>
          </a:xfrm>
        </p:spPr>
        <p:txBody>
          <a:bodyPr/>
          <a:lstStyle/>
          <a:p>
            <a:pPr lvl="0"/>
            <a:fld id="{86CB4B4D-7CA3-9044-876B-883B54F8677D}" type="slidenum">
              <a:rPr lang="en-ZA" smtClean="0"/>
              <a:t>5</a:t>
            </a:fld>
            <a:endParaRPr lang="en-ZA" dirty="0"/>
          </a:p>
        </p:txBody>
      </p:sp>
    </p:spTree>
    <p:extLst>
      <p:ext uri="{BB962C8B-B14F-4D97-AF65-F5344CB8AC3E}">
        <p14:creationId xmlns:p14="http://schemas.microsoft.com/office/powerpoint/2010/main" val="7714661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The Audit Development Programme  </a:t>
            </a:r>
          </a:p>
        </p:txBody>
      </p:sp>
      <p:sp>
        <p:nvSpPr>
          <p:cNvPr id="3" name="Content Placeholder 2"/>
          <p:cNvSpPr>
            <a:spLocks noGrp="1"/>
          </p:cNvSpPr>
          <p:nvPr>
            <p:ph idx="1"/>
          </p:nvPr>
        </p:nvSpPr>
        <p:spPr/>
        <p:txBody>
          <a:bodyPr/>
          <a:lstStyle/>
          <a:p>
            <a:pPr marL="0" indent="0">
              <a:buNone/>
            </a:pPr>
            <a:endParaRPr lang="en-GB" sz="2800" dirty="0"/>
          </a:p>
          <a:p>
            <a:endParaRPr lang="en-ZA" dirty="0"/>
          </a:p>
        </p:txBody>
      </p:sp>
      <p:sp>
        <p:nvSpPr>
          <p:cNvPr id="4" name="Slide Number Placeholder 4"/>
          <p:cNvSpPr>
            <a:spLocks noGrp="1"/>
          </p:cNvSpPr>
          <p:nvPr>
            <p:ph type="sldNum" sz="quarter" idx="2"/>
          </p:nvPr>
        </p:nvSpPr>
        <p:spPr>
          <a:xfrm>
            <a:off x="7010400" y="188640"/>
            <a:ext cx="2133600" cy="288824"/>
          </a:xfrm>
        </p:spPr>
        <p:txBody>
          <a:bodyPr/>
          <a:lstStyle/>
          <a:p>
            <a:pPr lvl="0"/>
            <a:fld id="{86CB4B4D-7CA3-9044-876B-883B54F8677D}" type="slidenum">
              <a:rPr lang="en-ZA" smtClean="0"/>
              <a:t>6</a:t>
            </a:fld>
            <a:endParaRPr lang="en-ZA" dirty="0"/>
          </a:p>
        </p:txBody>
      </p:sp>
      <p:graphicFrame>
        <p:nvGraphicFramePr>
          <p:cNvPr id="5" name="Diagram 4"/>
          <p:cNvGraphicFramePr/>
          <p:nvPr>
            <p:extLst>
              <p:ext uri="{D42A27DB-BD31-4B8C-83A1-F6EECF244321}">
                <p14:modId xmlns:p14="http://schemas.microsoft.com/office/powerpoint/2010/main" val="613463928"/>
              </p:ext>
            </p:extLst>
          </p:nvPr>
        </p:nvGraphicFramePr>
        <p:xfrm>
          <a:off x="467544" y="1628800"/>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724128" y="3336340"/>
            <a:ext cx="3040398" cy="64632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indent="0" algn="ctr">
              <a:buNone/>
            </a:pPr>
            <a:r>
              <a:rPr lang="en-GB" b="1" dirty="0"/>
              <a:t>For question on the ADP contact rzwane@irba.co.za</a:t>
            </a:r>
            <a:endParaRPr lang="en-ZA" b="1" dirty="0"/>
          </a:p>
        </p:txBody>
      </p:sp>
    </p:spTree>
    <p:extLst>
      <p:ext uri="{BB962C8B-B14F-4D97-AF65-F5344CB8AC3E}">
        <p14:creationId xmlns:p14="http://schemas.microsoft.com/office/powerpoint/2010/main" val="302567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ZA" dirty="0" smtClean="0"/>
              <a:t/>
            </a:r>
            <a:br>
              <a:rPr lang="en-ZA" dirty="0" smtClean="0"/>
            </a:br>
            <a:r>
              <a:rPr lang="en-ZA" dirty="0" smtClean="0"/>
              <a:t/>
            </a:r>
            <a:br>
              <a:rPr lang="en-ZA" dirty="0" smtClean="0"/>
            </a:br>
            <a:r>
              <a:rPr lang="en-ZA" dirty="0" smtClean="0"/>
              <a:t/>
            </a:r>
            <a:br>
              <a:rPr lang="en-ZA" dirty="0" smtClean="0"/>
            </a:br>
            <a:r>
              <a:rPr lang="en-ZA" dirty="0"/>
              <a:t/>
            </a:r>
            <a:br>
              <a:rPr lang="en-ZA" dirty="0"/>
            </a:br>
            <a:r>
              <a:rPr lang="en-ZA" b="1" dirty="0" smtClean="0"/>
              <a:t>Session 1:</a:t>
            </a:r>
            <a:br>
              <a:rPr lang="en-ZA" b="1" dirty="0" smtClean="0"/>
            </a:br>
            <a:r>
              <a:rPr lang="en-ZA" sz="2400" dirty="0">
                <a:solidFill>
                  <a:srgbClr val="C00000"/>
                </a:solidFill>
              </a:rPr>
              <a:t>The </a:t>
            </a:r>
            <a:r>
              <a:rPr lang="en-ZA" sz="2400" dirty="0" smtClean="0">
                <a:solidFill>
                  <a:srgbClr val="C00000"/>
                </a:solidFill>
              </a:rPr>
              <a:t>Fundamental Principles and Threats to Compliance</a:t>
            </a:r>
            <a:r>
              <a:rPr lang="en-ZA" sz="2400" dirty="0">
                <a:solidFill>
                  <a:srgbClr val="C00000"/>
                </a:solidFill>
              </a:rPr>
              <a:t/>
            </a:r>
            <a:br>
              <a:rPr lang="en-ZA" sz="2400" dirty="0">
                <a:solidFill>
                  <a:srgbClr val="C00000"/>
                </a:solidFill>
              </a:rPr>
            </a:br>
            <a:r>
              <a:rPr lang="en-ZA" sz="2400" dirty="0" smtClean="0">
                <a:solidFill>
                  <a:srgbClr val="C00000"/>
                </a:solidFill>
              </a:rPr>
              <a:t>Safeguards</a:t>
            </a:r>
            <a:br>
              <a:rPr lang="en-ZA" sz="2400" dirty="0" smtClean="0">
                <a:solidFill>
                  <a:srgbClr val="C00000"/>
                </a:solidFill>
              </a:rPr>
            </a:br>
            <a:r>
              <a:rPr lang="en-ZA" sz="2400" dirty="0" smtClean="0">
                <a:solidFill>
                  <a:srgbClr val="C00000"/>
                </a:solidFill>
              </a:rPr>
              <a:t>Purpose of Safeguards</a:t>
            </a:r>
            <a:r>
              <a:rPr lang="en-ZA" sz="2400" dirty="0">
                <a:solidFill>
                  <a:srgbClr val="C00000"/>
                </a:solidFill>
              </a:rPr>
              <a:t/>
            </a:r>
            <a:br>
              <a:rPr lang="en-ZA" sz="2400" dirty="0">
                <a:solidFill>
                  <a:srgbClr val="C00000"/>
                </a:solidFill>
              </a:rPr>
            </a:br>
            <a:r>
              <a:rPr lang="en-ZA" sz="2400" dirty="0">
                <a:solidFill>
                  <a:srgbClr val="C00000"/>
                </a:solidFill>
              </a:rPr>
              <a:t>Integrity and Keeping a Promise</a:t>
            </a:r>
            <a:br>
              <a:rPr lang="en-ZA" sz="2400" dirty="0">
                <a:solidFill>
                  <a:srgbClr val="C00000"/>
                </a:solidFill>
              </a:rPr>
            </a:br>
            <a:r>
              <a:rPr lang="en-ZA" sz="2400" dirty="0">
                <a:solidFill>
                  <a:srgbClr val="C00000"/>
                </a:solidFill>
              </a:rPr>
              <a:t>Marketing, communication and Social Media</a:t>
            </a:r>
            <a:br>
              <a:rPr lang="en-ZA" sz="2400" dirty="0">
                <a:solidFill>
                  <a:srgbClr val="C00000"/>
                </a:solidFill>
              </a:rPr>
            </a:br>
            <a:r>
              <a:rPr lang="en-ZA" sz="2400" dirty="0">
                <a:solidFill>
                  <a:srgbClr val="C00000"/>
                </a:solidFill>
              </a:rPr>
              <a:t>Independence</a:t>
            </a:r>
            <a:r>
              <a:rPr lang="en-ZA" sz="2400" dirty="0" smtClean="0">
                <a:solidFill>
                  <a:srgbClr val="C00000"/>
                </a:solidFill>
              </a:rPr>
              <a:t/>
            </a:r>
            <a:br>
              <a:rPr lang="en-ZA" sz="2400" dirty="0" smtClean="0">
                <a:solidFill>
                  <a:srgbClr val="C00000"/>
                </a:solidFill>
              </a:rPr>
            </a:br>
            <a:r>
              <a:rPr lang="en-ZA" sz="2400" dirty="0" smtClean="0">
                <a:solidFill>
                  <a:srgbClr val="C00000"/>
                </a:solidFill>
              </a:rPr>
              <a:t>Reasonable and Informed Third Party (RITP)</a:t>
            </a:r>
            <a:br>
              <a:rPr lang="en-ZA" sz="2400" dirty="0" smtClean="0">
                <a:solidFill>
                  <a:srgbClr val="C00000"/>
                </a:solidFill>
              </a:rPr>
            </a:br>
            <a:endParaRPr lang="en-ZA" sz="2400" b="1" dirty="0">
              <a:solidFill>
                <a:srgbClr val="C00000"/>
              </a:solidFill>
            </a:endParaRPr>
          </a:p>
        </p:txBody>
      </p:sp>
      <p:sp>
        <p:nvSpPr>
          <p:cNvPr id="3" name="Slide Number Placeholder 2"/>
          <p:cNvSpPr>
            <a:spLocks noGrp="1"/>
          </p:cNvSpPr>
          <p:nvPr>
            <p:ph type="sldNum" sz="quarter" idx="2"/>
          </p:nvPr>
        </p:nvSpPr>
        <p:spPr>
          <a:xfrm>
            <a:off x="6995216" y="188640"/>
            <a:ext cx="2133600" cy="288824"/>
          </a:xfrm>
        </p:spPr>
        <p:txBody>
          <a:bodyPr/>
          <a:lstStyle/>
          <a:p>
            <a:pPr lvl="0"/>
            <a:fld id="{86CB4B4D-7CA3-9044-876B-883B54F8677D}" type="slidenum">
              <a:rPr lang="en-ZA" smtClean="0"/>
              <a:t>7</a:t>
            </a:fld>
            <a:endParaRPr lang="en-ZA" dirty="0"/>
          </a:p>
        </p:txBody>
      </p:sp>
      <p:pic>
        <p:nvPicPr>
          <p:cNvPr id="6" name="Picture 2" descr="http://www.silverbearcafe.com/private/10.11/images/unrave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03" t="-15195" r="-603" b="15195"/>
          <a:stretch/>
        </p:blipFill>
        <p:spPr bwMode="auto">
          <a:xfrm>
            <a:off x="4788024" y="629338"/>
            <a:ext cx="2192304" cy="1278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21976" y="1384142"/>
            <a:ext cx="2226487" cy="830995"/>
          </a:xfrm>
          <a:prstGeom prst="rect">
            <a:avLst/>
          </a:prstGeom>
          <a:solidFill>
            <a:schemeClr val="bg1"/>
          </a:solidFill>
          <a:ln w="254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ZA" sz="16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Ethics – </a:t>
            </a: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unravelling a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registered auditor’s </a:t>
            </a:r>
          </a:p>
          <a:p>
            <a:pPr marL="0" marR="0" indent="0" algn="ctr" defTabSz="914400" rtl="0" fontAlgn="auto" latinLnBrk="1" hangingPunct="0">
              <a:lnSpc>
                <a:spcPct val="100000"/>
              </a:lnSpc>
              <a:spcBef>
                <a:spcPts val="0"/>
              </a:spcBef>
              <a:spcAft>
                <a:spcPts val="0"/>
              </a:spcAft>
              <a:buClrTx/>
              <a:buSzTx/>
              <a:buFontTx/>
              <a:buNone/>
              <a:tabLst/>
            </a:pPr>
            <a:r>
              <a:rPr lang="en-ZA" sz="160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a:t>
            </a:r>
            <a:endParaRPr kumimoji="0" lang="en-US" sz="18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6613885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Fundamental Principles and Threats to Compliance</a:t>
            </a:r>
            <a:endParaRPr lang="en-ZA" sz="3600" dirty="0"/>
          </a:p>
        </p:txBody>
      </p:sp>
      <p:sp>
        <p:nvSpPr>
          <p:cNvPr id="3" name="Text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2"/>
          </p:nvPr>
        </p:nvSpPr>
        <p:spPr>
          <a:xfrm>
            <a:off x="7010400" y="188640"/>
            <a:ext cx="2133600" cy="288824"/>
          </a:xfrm>
        </p:spPr>
        <p:txBody>
          <a:bodyPr/>
          <a:lstStyle/>
          <a:p>
            <a:pPr lvl="0"/>
            <a:fld id="{86CB4B4D-7CA3-9044-876B-883B54F8677D}" type="slidenum">
              <a:rPr lang="en-ZA" smtClean="0"/>
              <a:t>8</a:t>
            </a:fld>
            <a:endParaRPr lang="en-ZA" dirty="0"/>
          </a:p>
        </p:txBody>
      </p:sp>
      <p:graphicFrame>
        <p:nvGraphicFramePr>
          <p:cNvPr id="5" name="Diagram 4"/>
          <p:cNvGraphicFramePr/>
          <p:nvPr>
            <p:extLst>
              <p:ext uri="{D42A27DB-BD31-4B8C-83A1-F6EECF244321}">
                <p14:modId xmlns:p14="http://schemas.microsoft.com/office/powerpoint/2010/main" val="1581159438"/>
              </p:ext>
            </p:extLst>
          </p:nvPr>
        </p:nvGraphicFramePr>
        <p:xfrm>
          <a:off x="755576" y="1772816"/>
          <a:ext cx="741682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11560" y="1700808"/>
            <a:ext cx="2592288" cy="156965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ZA" sz="1600" b="1" i="0" u="none" strike="noStrike" cap="none" spc="0" normalizeH="0" baseline="0" dirty="0" smtClean="0">
                <a:ln>
                  <a:noFill/>
                </a:ln>
                <a:solidFill>
                  <a:srgbClr val="000000"/>
                </a:solidFill>
                <a:effectLst/>
                <a:uFillTx/>
                <a:latin typeface="Arial" panose="020B0604020202020204" pitchFamily="34" charset="0"/>
                <a:ea typeface="Arial"/>
                <a:cs typeface="Arial" panose="020B0604020202020204" pitchFamily="34" charset="0"/>
                <a:sym typeface="Arial"/>
              </a:rPr>
              <a:t>Integrity</a:t>
            </a:r>
          </a:p>
          <a:p>
            <a:pPr marL="0" marR="0" indent="0" algn="l" defTabSz="914400" rtl="0" fontAlgn="auto" latinLnBrk="1" hangingPunct="0">
              <a:lnSpc>
                <a:spcPct val="100000"/>
              </a:lnSpc>
              <a:spcBef>
                <a:spcPts val="0"/>
              </a:spcBef>
              <a:spcAft>
                <a:spcPts val="0"/>
              </a:spcAft>
              <a:buClrTx/>
              <a:buSzTx/>
              <a:buFontTx/>
              <a:buNone/>
              <a:tabLst/>
            </a:pPr>
            <a:r>
              <a:rPr lang="en-ZA" sz="1600" b="1" dirty="0" smtClean="0">
                <a:solidFill>
                  <a:srgbClr val="000000"/>
                </a:solidFill>
                <a:latin typeface="Arial" panose="020B0604020202020204" pitchFamily="34" charset="0"/>
                <a:cs typeface="Arial" panose="020B0604020202020204" pitchFamily="34" charset="0"/>
              </a:rPr>
              <a:t>Objectivity</a:t>
            </a:r>
          </a:p>
          <a:p>
            <a:pPr marL="0" marR="0" indent="0" algn="l" defTabSz="914400" rtl="0" fontAlgn="auto" latinLnBrk="1" hangingPunct="0">
              <a:lnSpc>
                <a:spcPct val="100000"/>
              </a:lnSpc>
              <a:spcBef>
                <a:spcPts val="0"/>
              </a:spcBef>
              <a:spcAft>
                <a:spcPts val="0"/>
              </a:spcAft>
              <a:buClrTx/>
              <a:buSzTx/>
              <a:buFontTx/>
              <a:buNone/>
              <a:tabLst/>
            </a:pPr>
            <a:r>
              <a:rPr kumimoji="0" lang="en-ZA" sz="1600" b="1" i="0" u="none" strike="noStrike" cap="none" spc="0" normalizeH="0" baseline="0" dirty="0" smtClean="0">
                <a:ln>
                  <a:noFill/>
                </a:ln>
                <a:solidFill>
                  <a:srgbClr val="000000"/>
                </a:solidFill>
                <a:effectLst/>
                <a:uFillTx/>
                <a:latin typeface="Arial" panose="020B0604020202020204" pitchFamily="34" charset="0"/>
                <a:ea typeface="Arial"/>
                <a:cs typeface="Arial" panose="020B0604020202020204" pitchFamily="34" charset="0"/>
                <a:sym typeface="Arial"/>
              </a:rPr>
              <a:t>Professional Knowledge and due care</a:t>
            </a:r>
          </a:p>
          <a:p>
            <a:pPr marL="0" marR="0" indent="0" algn="l" defTabSz="914400" rtl="0" fontAlgn="auto" latinLnBrk="1" hangingPunct="0">
              <a:lnSpc>
                <a:spcPct val="100000"/>
              </a:lnSpc>
              <a:spcBef>
                <a:spcPts val="0"/>
              </a:spcBef>
              <a:spcAft>
                <a:spcPts val="0"/>
              </a:spcAft>
              <a:buClrTx/>
              <a:buSzTx/>
              <a:buFontTx/>
              <a:buNone/>
              <a:tabLst/>
            </a:pPr>
            <a:r>
              <a:rPr lang="en-ZA" sz="1600" b="1" dirty="0" smtClean="0">
                <a:solidFill>
                  <a:srgbClr val="000000"/>
                </a:solidFill>
                <a:latin typeface="Arial" panose="020B0604020202020204" pitchFamily="34" charset="0"/>
                <a:cs typeface="Arial" panose="020B0604020202020204" pitchFamily="34" charset="0"/>
              </a:rPr>
              <a:t>Confidentiality</a:t>
            </a:r>
          </a:p>
          <a:p>
            <a:pPr marL="0" marR="0" indent="0" algn="l" defTabSz="914400" rtl="0" fontAlgn="auto" latinLnBrk="1" hangingPunct="0">
              <a:lnSpc>
                <a:spcPct val="100000"/>
              </a:lnSpc>
              <a:spcBef>
                <a:spcPts val="0"/>
              </a:spcBef>
              <a:spcAft>
                <a:spcPts val="0"/>
              </a:spcAft>
              <a:buClrTx/>
              <a:buSzTx/>
              <a:buFontTx/>
              <a:buNone/>
              <a:tabLst/>
            </a:pPr>
            <a:r>
              <a:rPr kumimoji="0" lang="en-ZA" sz="1600" b="1" i="0" u="none" strike="noStrike" cap="none" spc="0" normalizeH="0" baseline="0" dirty="0" smtClean="0">
                <a:ln>
                  <a:noFill/>
                </a:ln>
                <a:solidFill>
                  <a:srgbClr val="000000"/>
                </a:solidFill>
                <a:effectLst/>
                <a:uFillTx/>
                <a:latin typeface="Arial" panose="020B0604020202020204" pitchFamily="34" charset="0"/>
                <a:ea typeface="Arial"/>
                <a:cs typeface="Arial" panose="020B0604020202020204" pitchFamily="34" charset="0"/>
                <a:sym typeface="Arial"/>
              </a:rPr>
              <a:t>Professional Behaviour</a:t>
            </a:r>
          </a:p>
        </p:txBody>
      </p:sp>
      <p:sp>
        <p:nvSpPr>
          <p:cNvPr id="7" name="Rectangle 6"/>
          <p:cNvSpPr/>
          <p:nvPr/>
        </p:nvSpPr>
        <p:spPr>
          <a:xfrm>
            <a:off x="604964" y="4853993"/>
            <a:ext cx="1950811" cy="1323437"/>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lvl="0"/>
            <a:r>
              <a:rPr lang="en-ZA" sz="1600" b="1" dirty="0">
                <a:latin typeface="Arial" panose="020B0604020202020204" pitchFamily="34" charset="0"/>
                <a:cs typeface="Arial" panose="020B0604020202020204" pitchFamily="34" charset="0"/>
              </a:rPr>
              <a:t>Self </a:t>
            </a:r>
            <a:r>
              <a:rPr lang="en-ZA" sz="1600" b="1" dirty="0" smtClean="0">
                <a:latin typeface="Arial" panose="020B0604020202020204" pitchFamily="34" charset="0"/>
                <a:cs typeface="Arial" panose="020B0604020202020204" pitchFamily="34" charset="0"/>
              </a:rPr>
              <a:t>Interest Threat</a:t>
            </a:r>
            <a:endParaRPr lang="en-ZA" sz="1600" b="1" dirty="0">
              <a:latin typeface="Arial" panose="020B0604020202020204" pitchFamily="34" charset="0"/>
              <a:cs typeface="Arial" panose="020B0604020202020204" pitchFamily="34" charset="0"/>
            </a:endParaRPr>
          </a:p>
          <a:p>
            <a:pPr lvl="0"/>
            <a:r>
              <a:rPr lang="en-ZA" sz="1600" b="1" dirty="0">
                <a:latin typeface="Arial" panose="020B0604020202020204" pitchFamily="34" charset="0"/>
                <a:cs typeface="Arial" panose="020B0604020202020204" pitchFamily="34" charset="0"/>
              </a:rPr>
              <a:t>Self </a:t>
            </a:r>
            <a:r>
              <a:rPr lang="en-ZA" sz="1600" b="1" dirty="0" smtClean="0">
                <a:latin typeface="Arial" panose="020B0604020202020204" pitchFamily="34" charset="0"/>
                <a:cs typeface="Arial" panose="020B0604020202020204" pitchFamily="34" charset="0"/>
              </a:rPr>
              <a:t>Review Threat</a:t>
            </a:r>
          </a:p>
          <a:p>
            <a:pPr lvl="0"/>
            <a:r>
              <a:rPr lang="en-ZA" sz="1600" b="1" dirty="0" smtClean="0">
                <a:latin typeface="Arial" panose="020B0604020202020204" pitchFamily="34" charset="0"/>
                <a:cs typeface="Arial" panose="020B0604020202020204" pitchFamily="34" charset="0"/>
              </a:rPr>
              <a:t>Advocacy Threat</a:t>
            </a:r>
            <a:endParaRPr lang="en-ZA" sz="1600" b="1" dirty="0">
              <a:latin typeface="Arial" panose="020B0604020202020204" pitchFamily="34" charset="0"/>
              <a:cs typeface="Arial" panose="020B0604020202020204" pitchFamily="34" charset="0"/>
            </a:endParaRPr>
          </a:p>
          <a:p>
            <a:pPr lvl="0"/>
            <a:r>
              <a:rPr lang="en-ZA" sz="1600" b="1" dirty="0" smtClean="0">
                <a:latin typeface="Arial" panose="020B0604020202020204" pitchFamily="34" charset="0"/>
                <a:cs typeface="Arial" panose="020B0604020202020204" pitchFamily="34" charset="0"/>
              </a:rPr>
              <a:t>Familiarity Threat</a:t>
            </a:r>
            <a:endParaRPr lang="en-ZA" sz="1600" b="1" dirty="0">
              <a:latin typeface="Arial" panose="020B0604020202020204" pitchFamily="34" charset="0"/>
              <a:cs typeface="Arial" panose="020B0604020202020204" pitchFamily="34" charset="0"/>
            </a:endParaRPr>
          </a:p>
          <a:p>
            <a:pPr lvl="0"/>
            <a:r>
              <a:rPr lang="en-ZA" sz="1600" b="1" dirty="0" smtClean="0">
                <a:latin typeface="Arial" panose="020B0604020202020204" pitchFamily="34" charset="0"/>
                <a:cs typeface="Arial" panose="020B0604020202020204" pitchFamily="34" charset="0"/>
              </a:rPr>
              <a:t>Intimidation Threat</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7677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body" idx="1"/>
          </p:nvPr>
        </p:nvSpPr>
        <p:spPr>
          <a:xfrm>
            <a:off x="457200" y="1600200"/>
            <a:ext cx="8507288" cy="4525963"/>
          </a:xfrm>
          <a:prstGeom prst="rect">
            <a:avLst/>
          </a:prstGeom>
        </p:spPr>
        <p:txBody>
          <a:bodyPr lIns="0" tIns="0" rIns="0" bIns="0">
            <a:normAutofit fontScale="92500" lnSpcReduction="20000"/>
          </a:bodyPr>
          <a:lstStyle/>
          <a:p>
            <a:pPr marL="0" lvl="0" indent="0" algn="l">
              <a:spcBef>
                <a:spcPts val="800"/>
              </a:spcBef>
              <a:buSzTx/>
              <a:buNone/>
              <a:defRPr sz="1800"/>
            </a:pPr>
            <a:r>
              <a:rPr sz="3000" b="1" dirty="0">
                <a:solidFill>
                  <a:srgbClr val="C00000"/>
                </a:solidFill>
                <a:latin typeface="Arial" panose="020B0604020202020204" pitchFamily="34" charset="0"/>
                <a:cs typeface="Arial" panose="020B0604020202020204" pitchFamily="34" charset="0"/>
              </a:rPr>
              <a:t>Paragraph </a:t>
            </a:r>
            <a:r>
              <a:rPr sz="3000" b="1" dirty="0" smtClean="0">
                <a:solidFill>
                  <a:srgbClr val="C00000"/>
                </a:solidFill>
                <a:latin typeface="Arial" panose="020B0604020202020204" pitchFamily="34" charset="0"/>
                <a:cs typeface="Arial" panose="020B0604020202020204" pitchFamily="34" charset="0"/>
              </a:rPr>
              <a:t>100.13-100.16</a:t>
            </a:r>
            <a:endParaRPr lang="en-ZA" sz="3000" b="1" dirty="0" smtClean="0">
              <a:solidFill>
                <a:srgbClr val="C00000"/>
              </a:solidFill>
              <a:latin typeface="Arial" panose="020B0604020202020204" pitchFamily="34" charset="0"/>
              <a:cs typeface="Arial" panose="020B0604020202020204" pitchFamily="34" charset="0"/>
            </a:endParaRPr>
          </a:p>
          <a:p>
            <a:pPr marL="0" lvl="0" indent="0" algn="l">
              <a:spcBef>
                <a:spcPts val="800"/>
              </a:spcBef>
              <a:buSzTx/>
              <a:buNone/>
              <a:defRPr sz="1800"/>
            </a:pPr>
            <a:endParaRPr sz="1000" b="1" dirty="0">
              <a:solidFill>
                <a:srgbClr val="C00000"/>
              </a:solidFill>
              <a:latin typeface="Arial" panose="020B0604020202020204" pitchFamily="34" charset="0"/>
              <a:cs typeface="Arial" panose="020B0604020202020204" pitchFamily="34" charset="0"/>
            </a:endParaRPr>
          </a:p>
          <a:p>
            <a:pPr marL="0" lvl="0" indent="0">
              <a:spcBef>
                <a:spcPts val="600"/>
              </a:spcBef>
              <a:buSzTx/>
              <a:buNone/>
              <a:defRPr sz="1800"/>
            </a:pPr>
            <a:r>
              <a:rPr sz="2800" dirty="0">
                <a:latin typeface="Arial" panose="020B0604020202020204" pitchFamily="34" charset="0"/>
                <a:cs typeface="Arial" panose="020B0604020202020204" pitchFamily="34" charset="0"/>
              </a:rPr>
              <a:t>Safeguards by the profession, </a:t>
            </a:r>
            <a:r>
              <a:rPr sz="2800" dirty="0" smtClean="0">
                <a:latin typeface="Arial" panose="020B0604020202020204" pitchFamily="34" charset="0"/>
                <a:cs typeface="Arial" panose="020B0604020202020204" pitchFamily="34" charset="0"/>
              </a:rPr>
              <a:t>legislation/regulation</a:t>
            </a:r>
            <a:r>
              <a:rPr lang="en-ZA" sz="2800" dirty="0" smtClean="0">
                <a:latin typeface="Arial" panose="020B0604020202020204" pitchFamily="34" charset="0"/>
                <a:cs typeface="Arial" panose="020B0604020202020204" pitchFamily="34" charset="0"/>
              </a:rPr>
              <a:t>:</a:t>
            </a:r>
          </a:p>
          <a:p>
            <a:pPr marL="0" lvl="0" indent="0">
              <a:spcBef>
                <a:spcPts val="600"/>
              </a:spcBef>
              <a:buSzTx/>
              <a:buNone/>
              <a:defRPr sz="1800"/>
            </a:pPr>
            <a:endParaRPr sz="2800" dirty="0">
              <a:latin typeface="Arial" panose="020B0604020202020204" pitchFamily="34" charset="0"/>
              <a:cs typeface="Arial" panose="020B0604020202020204" pitchFamily="34" charset="0"/>
            </a:endParaRPr>
          </a:p>
          <a:p>
            <a:pPr marL="627063" indent="-627063">
              <a:spcBef>
                <a:spcPts val="800"/>
              </a:spcBef>
              <a:buAutoNum type="arabicPeriod"/>
              <a:tabLst>
                <a:tab pos="712788" algn="l"/>
              </a:tabLst>
              <a:defRPr sz="1800"/>
            </a:pPr>
            <a:r>
              <a:rPr sz="2800" dirty="0">
                <a:latin typeface="Arial" panose="020B0604020202020204" pitchFamily="34" charset="0"/>
                <a:cs typeface="Arial" panose="020B0604020202020204" pitchFamily="34" charset="0"/>
              </a:rPr>
              <a:t>Educational, training </a:t>
            </a:r>
            <a:r>
              <a:rPr lang="en-ZA" sz="2800" dirty="0" smtClean="0">
                <a:latin typeface="Arial" panose="020B0604020202020204" pitchFamily="34" charset="0"/>
                <a:cs typeface="Arial" panose="020B0604020202020204" pitchFamily="34" charset="0"/>
              </a:rPr>
              <a:t>and</a:t>
            </a:r>
            <a:r>
              <a:rPr sz="2800" dirty="0" smtClean="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experience</a:t>
            </a:r>
            <a:r>
              <a:rPr lang="en-ZA" sz="2800" dirty="0">
                <a:latin typeface="Arial" panose="020B0604020202020204" pitchFamily="34" charset="0"/>
                <a:cs typeface="Arial" panose="020B0604020202020204" pitchFamily="34" charset="0"/>
              </a:rPr>
              <a:t> required</a:t>
            </a:r>
            <a:r>
              <a:rPr sz="2800" dirty="0">
                <a:latin typeface="Arial" panose="020B0604020202020204" pitchFamily="34" charset="0"/>
                <a:cs typeface="Arial" panose="020B0604020202020204" pitchFamily="34" charset="0"/>
              </a:rPr>
              <a:t> to enter profession</a:t>
            </a:r>
          </a:p>
          <a:p>
            <a:pPr marL="627063" indent="-627063">
              <a:spcBef>
                <a:spcPts val="800"/>
              </a:spcBef>
              <a:buAutoNum type="arabicPeriod"/>
              <a:tabLst>
                <a:tab pos="712788" algn="l"/>
              </a:tabLst>
              <a:defRPr sz="1800"/>
            </a:pPr>
            <a:r>
              <a:rPr sz="2800" dirty="0">
                <a:latin typeface="Arial" panose="020B0604020202020204" pitchFamily="34" charset="0"/>
                <a:cs typeface="Arial" panose="020B0604020202020204" pitchFamily="34" charset="0"/>
              </a:rPr>
              <a:t>CPD</a:t>
            </a:r>
          </a:p>
          <a:p>
            <a:pPr marL="627063" indent="-627063">
              <a:spcBef>
                <a:spcPts val="800"/>
              </a:spcBef>
              <a:buAutoNum type="arabicPeriod"/>
              <a:tabLst>
                <a:tab pos="712788" algn="l"/>
              </a:tabLst>
              <a:defRPr sz="1800"/>
            </a:pPr>
            <a:r>
              <a:rPr sz="2800" dirty="0">
                <a:latin typeface="Arial" panose="020B0604020202020204" pitchFamily="34" charset="0"/>
                <a:cs typeface="Arial" panose="020B0604020202020204" pitchFamily="34" charset="0"/>
              </a:rPr>
              <a:t>Corporate governance, legislation </a:t>
            </a:r>
            <a:r>
              <a:rPr lang="en-ZA" sz="2800" dirty="0" smtClean="0">
                <a:latin typeface="Arial" panose="020B0604020202020204" pitchFamily="34" charset="0"/>
                <a:cs typeface="Arial" panose="020B0604020202020204" pitchFamily="34" charset="0"/>
              </a:rPr>
              <a:t>and</a:t>
            </a:r>
            <a:r>
              <a:rPr sz="2800" dirty="0" smtClean="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regulations</a:t>
            </a:r>
          </a:p>
          <a:p>
            <a:pPr marL="627063" indent="-627063">
              <a:spcBef>
                <a:spcPts val="800"/>
              </a:spcBef>
              <a:buAutoNum type="arabicPeriod"/>
              <a:tabLst>
                <a:tab pos="712788" algn="l"/>
              </a:tabLst>
              <a:defRPr sz="1800"/>
            </a:pPr>
            <a:r>
              <a:rPr sz="2800" dirty="0">
                <a:latin typeface="Arial" panose="020B0604020202020204" pitchFamily="34" charset="0"/>
                <a:cs typeface="Arial" panose="020B0604020202020204" pitchFamily="34" charset="0"/>
              </a:rPr>
              <a:t>Professional standards</a:t>
            </a:r>
          </a:p>
          <a:p>
            <a:pPr marL="627063" indent="-627063">
              <a:spcBef>
                <a:spcPts val="800"/>
              </a:spcBef>
              <a:buAutoNum type="arabicPeriod"/>
              <a:tabLst>
                <a:tab pos="712788" algn="l"/>
              </a:tabLst>
              <a:defRPr sz="1800"/>
            </a:pPr>
            <a:r>
              <a:rPr sz="2800" dirty="0">
                <a:latin typeface="Arial" panose="020B0604020202020204" pitchFamily="34" charset="0"/>
                <a:cs typeface="Arial" panose="020B0604020202020204" pitchFamily="34" charset="0"/>
              </a:rPr>
              <a:t>Professional monitoring </a:t>
            </a:r>
            <a:r>
              <a:rPr lang="en-ZA" sz="2800" dirty="0" smtClean="0">
                <a:latin typeface="Arial" panose="020B0604020202020204" pitchFamily="34" charset="0"/>
                <a:cs typeface="Arial" panose="020B0604020202020204" pitchFamily="34" charset="0"/>
              </a:rPr>
              <a:t>and</a:t>
            </a:r>
            <a:r>
              <a:rPr sz="2800" dirty="0" smtClean="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disciplinary procedures</a:t>
            </a:r>
          </a:p>
          <a:p>
            <a:pPr marL="627063" indent="-627063">
              <a:spcBef>
                <a:spcPts val="800"/>
              </a:spcBef>
              <a:buAutoNum type="arabicPeriod"/>
              <a:tabLst>
                <a:tab pos="712788" algn="l"/>
              </a:tabLst>
              <a:defRPr sz="1800"/>
            </a:pPr>
            <a:r>
              <a:rPr sz="2800" dirty="0">
                <a:latin typeface="Arial" panose="020B0604020202020204" pitchFamily="34" charset="0"/>
                <a:cs typeface="Arial" panose="020B0604020202020204" pitchFamily="34" charset="0"/>
              </a:rPr>
              <a:t>External review of work done by RA</a:t>
            </a:r>
          </a:p>
        </p:txBody>
      </p:sp>
      <p:sp>
        <p:nvSpPr>
          <p:cNvPr id="72" name="Shape 72"/>
          <p:cNvSpPr>
            <a:spLocks noGrp="1"/>
          </p:cNvSpPr>
          <p:nvPr>
            <p:ph type="title"/>
          </p:nvPr>
        </p:nvSpPr>
        <p:spPr>
          <a:xfrm>
            <a:off x="457200" y="274638"/>
            <a:ext cx="8229600" cy="1143001"/>
          </a:xfrm>
          <a:prstGeom prst="rect">
            <a:avLst/>
          </a:prstGeom>
        </p:spPr>
        <p:txBody>
          <a:bodyPr lIns="0" tIns="0" rIns="0" bIns="0">
            <a:normAutofit/>
          </a:bodyPr>
          <a:lstStyle/>
          <a:p>
            <a:pPr lvl="0">
              <a:defRPr sz="1800"/>
            </a:pPr>
            <a:r>
              <a:rPr lang="en-ZA" sz="3600" b="1" dirty="0" smtClean="0"/>
              <a:t>Safeguards</a:t>
            </a:r>
            <a:endParaRPr lang="en-ZA" sz="3600" b="1" dirty="0"/>
          </a:p>
        </p:txBody>
      </p:sp>
      <p:sp>
        <p:nvSpPr>
          <p:cNvPr id="73" name="Shape 73"/>
          <p:cNvSpPr/>
          <p:nvPr/>
        </p:nvSpPr>
        <p:spPr>
          <a:xfrm>
            <a:off x="8748462" y="162522"/>
            <a:ext cx="395537"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latin typeface="Arial Bold"/>
                <a:ea typeface="Arial Bold"/>
                <a:cs typeface="Arial Bold"/>
                <a:sym typeface="Arial Bold"/>
              </a:defRPr>
            </a:lvl1pPr>
          </a:lstStyle>
          <a:p>
            <a:pPr lvl="0">
              <a:defRPr sz="1800">
                <a:solidFill>
                  <a:srgbClr val="000000"/>
                </a:solidFill>
              </a:defRPr>
            </a:pPr>
            <a:endParaRPr sz="1400" dirty="0">
              <a:solidFill>
                <a:srgbClr val="FFFFFF"/>
              </a:solidFill>
            </a:endParaRPr>
          </a:p>
        </p:txBody>
      </p:sp>
      <p:sp>
        <p:nvSpPr>
          <p:cNvPr id="3" name="Slide Number Placeholder 2"/>
          <p:cNvSpPr>
            <a:spLocks noGrp="1"/>
          </p:cNvSpPr>
          <p:nvPr>
            <p:ph type="sldNum" sz="quarter" idx="2"/>
          </p:nvPr>
        </p:nvSpPr>
        <p:spPr>
          <a:xfrm>
            <a:off x="7010399" y="171998"/>
            <a:ext cx="2133600" cy="288824"/>
          </a:xfrm>
        </p:spPr>
        <p:txBody>
          <a:bodyPr/>
          <a:lstStyle/>
          <a:p>
            <a:pPr lvl="0"/>
            <a:fld id="{86CB4B4D-7CA3-9044-876B-883B54F8677D}" type="slidenum">
              <a:rPr lang="en-ZA" smtClean="0"/>
              <a:t>9</a:t>
            </a:fld>
            <a:endParaRPr lang="en-ZA" dirty="0"/>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2239</Words>
  <Application>Microsoft Office PowerPoint</Application>
  <PresentationFormat>On-screen Show (4:3)</PresentationFormat>
  <Paragraphs>422</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Bold</vt:lpstr>
      <vt:lpstr>Avenir Roman</vt:lpstr>
      <vt:lpstr>Calibri</vt:lpstr>
      <vt:lpstr>Wingdings</vt:lpstr>
      <vt:lpstr>Default</vt:lpstr>
      <vt:lpstr>ETHICS WORKSHOPS 2014</vt:lpstr>
      <vt:lpstr>Programme</vt:lpstr>
      <vt:lpstr>    IRBA Update: ROSC 2013 IRBA Strategy Major Audit Developments The Audit Development Programme</vt:lpstr>
      <vt:lpstr>IRBA Strategy</vt:lpstr>
      <vt:lpstr>Major Audit Developments</vt:lpstr>
      <vt:lpstr>The Audit Development Programme  </vt:lpstr>
      <vt:lpstr>    Session 1: The Fundamental Principles and Threats to Compliance Safeguards Purpose of Safeguards Integrity and Keeping a Promise Marketing, communication and Social Media Independence Reasonable and Informed Third Party (RITP) </vt:lpstr>
      <vt:lpstr>Fundamental Principles and Threats to Compliance</vt:lpstr>
      <vt:lpstr>Safeguards</vt:lpstr>
      <vt:lpstr>Purpose of Safeguards</vt:lpstr>
      <vt:lpstr>Integrity and Keeping a Promise</vt:lpstr>
      <vt:lpstr>Marketing, Communication and Social Media</vt:lpstr>
      <vt:lpstr>Independence (1)</vt:lpstr>
      <vt:lpstr>Independence (2)</vt:lpstr>
      <vt:lpstr>Independence (3)</vt:lpstr>
      <vt:lpstr>Independence (4) Case Study: Family Relationships</vt:lpstr>
      <vt:lpstr>Independence (5) Case Study: Conflict of Interest</vt:lpstr>
      <vt:lpstr>Independence (6) Documentation Layout</vt:lpstr>
      <vt:lpstr>The Reasonable and  Informed Third Party (RITP)</vt:lpstr>
      <vt:lpstr>The RITP – a Case Study </vt:lpstr>
      <vt:lpstr>    Session 2: Amendments to the IRBA Code Expected Development The Code and Legislation  </vt:lpstr>
      <vt:lpstr>Amendments to the IRBA Code</vt:lpstr>
      <vt:lpstr>Amendments to the IRBA Code (2)</vt:lpstr>
      <vt:lpstr>Expected Developments</vt:lpstr>
      <vt:lpstr>The Code and Legislation (1)</vt:lpstr>
      <vt:lpstr>The Code and Legislation (2)</vt:lpstr>
      <vt:lpstr>The Code and Legislation (3)</vt:lpstr>
      <vt:lpstr>    Session 3: Firm and Network Firms Professional Fees Audit Fees and Independence  </vt:lpstr>
      <vt:lpstr>Firm and Network Firms (1)</vt:lpstr>
      <vt:lpstr>Firm and Network Firms (2)</vt:lpstr>
      <vt:lpstr>Firm and Network Firms (3)   Case Study</vt:lpstr>
      <vt:lpstr>Firm and Network Firms (4)</vt:lpstr>
      <vt:lpstr>Professional Fees (1) Section 240 </vt:lpstr>
      <vt:lpstr>Professional Fees (2) Section 240 </vt:lpstr>
      <vt:lpstr>Audit Fees and Independence (1) Case Study</vt:lpstr>
      <vt:lpstr>Audit Fees and Independence (2) 290.217-290.224</vt:lpstr>
      <vt:lpstr>Audit Fees and Independence (3) 290.217-290.224</vt:lpstr>
      <vt:lpstr>Audit Fees and Independence (4) 290.217-290.224</vt:lpstr>
      <vt:lpstr>RECAP</vt:lpstr>
      <vt:lpstr>Contact Details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IRBA  ETHICS WORKSHOPS 2014</dc:title>
  <dc:creator>Saadiya Adam</dc:creator>
  <cp:lastModifiedBy>Henriette Fortuin</cp:lastModifiedBy>
  <cp:revision>210</cp:revision>
  <cp:lastPrinted>2014-10-22T10:17:18Z</cp:lastPrinted>
  <dcterms:modified xsi:type="dcterms:W3CDTF">2016-08-15T13:57:26Z</dcterms:modified>
</cp:coreProperties>
</file>