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70"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leka Mangquku" initials="L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972" autoAdjust="0"/>
  </p:normalViewPr>
  <p:slideViewPr>
    <p:cSldViewPr>
      <p:cViewPr varScale="1">
        <p:scale>
          <a:sx n="103" d="100"/>
          <a:sy n="103" d="100"/>
        </p:scale>
        <p:origin x="133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0EBD47-8939-4D98-8D61-8FA857AF0D2E}" type="datetimeFigureOut">
              <a:rPr lang="en-US" smtClean="0"/>
              <a:t>6/14/2017</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BC22E7-2D11-4E89-8A0C-593E41A43E3F}" type="slidenum">
              <a:rPr lang="en-ZA" smtClean="0"/>
              <a:t>‹#›</a:t>
            </a:fld>
            <a:endParaRPr lang="en-ZA"/>
          </a:p>
        </p:txBody>
      </p:sp>
    </p:spTree>
    <p:extLst>
      <p:ext uri="{BB962C8B-B14F-4D97-AF65-F5344CB8AC3E}">
        <p14:creationId xmlns:p14="http://schemas.microsoft.com/office/powerpoint/2010/main" val="3902176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1</a:t>
            </a:fld>
            <a:endParaRPr lang="en-ZA"/>
          </a:p>
        </p:txBody>
      </p:sp>
    </p:spTree>
    <p:extLst>
      <p:ext uri="{BB962C8B-B14F-4D97-AF65-F5344CB8AC3E}">
        <p14:creationId xmlns:p14="http://schemas.microsoft.com/office/powerpoint/2010/main" val="3868955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a:p>
            <a:endParaRPr lang="en-ZA" dirty="0"/>
          </a:p>
        </p:txBody>
      </p:sp>
      <p:sp>
        <p:nvSpPr>
          <p:cNvPr id="4" name="Slide Number Placeholder 3"/>
          <p:cNvSpPr>
            <a:spLocks noGrp="1"/>
          </p:cNvSpPr>
          <p:nvPr>
            <p:ph type="sldNum" sz="quarter" idx="10"/>
          </p:nvPr>
        </p:nvSpPr>
        <p:spPr/>
        <p:txBody>
          <a:bodyPr/>
          <a:lstStyle/>
          <a:p>
            <a:fld id="{1CBC22E7-2D11-4E89-8A0C-593E41A43E3F}" type="slidenum">
              <a:rPr lang="en-ZA" smtClean="0"/>
              <a:t>10</a:t>
            </a:fld>
            <a:endParaRPr lang="en-ZA"/>
          </a:p>
        </p:txBody>
      </p:sp>
    </p:spTree>
    <p:extLst>
      <p:ext uri="{BB962C8B-B14F-4D97-AF65-F5344CB8AC3E}">
        <p14:creationId xmlns:p14="http://schemas.microsoft.com/office/powerpoint/2010/main" val="3330814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11</a:t>
            </a:fld>
            <a:endParaRPr lang="en-ZA"/>
          </a:p>
        </p:txBody>
      </p:sp>
    </p:spTree>
    <p:extLst>
      <p:ext uri="{BB962C8B-B14F-4D97-AF65-F5344CB8AC3E}">
        <p14:creationId xmlns:p14="http://schemas.microsoft.com/office/powerpoint/2010/main" val="1636021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a:p>
            <a:endParaRPr lang="en-ZA" dirty="0"/>
          </a:p>
        </p:txBody>
      </p:sp>
      <p:sp>
        <p:nvSpPr>
          <p:cNvPr id="4" name="Slide Number Placeholder 3"/>
          <p:cNvSpPr>
            <a:spLocks noGrp="1"/>
          </p:cNvSpPr>
          <p:nvPr>
            <p:ph type="sldNum" sz="quarter" idx="10"/>
          </p:nvPr>
        </p:nvSpPr>
        <p:spPr/>
        <p:txBody>
          <a:bodyPr/>
          <a:lstStyle/>
          <a:p>
            <a:fld id="{1CBC22E7-2D11-4E89-8A0C-593E41A43E3F}" type="slidenum">
              <a:rPr lang="en-ZA" smtClean="0"/>
              <a:t>12</a:t>
            </a:fld>
            <a:endParaRPr lang="en-ZA"/>
          </a:p>
        </p:txBody>
      </p:sp>
    </p:spTree>
    <p:extLst>
      <p:ext uri="{BB962C8B-B14F-4D97-AF65-F5344CB8AC3E}">
        <p14:creationId xmlns:p14="http://schemas.microsoft.com/office/powerpoint/2010/main" val="1393401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13</a:t>
            </a:fld>
            <a:endParaRPr lang="en-ZA"/>
          </a:p>
        </p:txBody>
      </p:sp>
    </p:spTree>
    <p:extLst>
      <p:ext uri="{BB962C8B-B14F-4D97-AF65-F5344CB8AC3E}">
        <p14:creationId xmlns:p14="http://schemas.microsoft.com/office/powerpoint/2010/main" val="2333127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14</a:t>
            </a:fld>
            <a:endParaRPr lang="en-ZA"/>
          </a:p>
        </p:txBody>
      </p:sp>
    </p:spTree>
    <p:extLst>
      <p:ext uri="{BB962C8B-B14F-4D97-AF65-F5344CB8AC3E}">
        <p14:creationId xmlns:p14="http://schemas.microsoft.com/office/powerpoint/2010/main" val="2027769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15</a:t>
            </a:fld>
            <a:endParaRPr lang="en-ZA"/>
          </a:p>
        </p:txBody>
      </p:sp>
    </p:spTree>
    <p:extLst>
      <p:ext uri="{BB962C8B-B14F-4D97-AF65-F5344CB8AC3E}">
        <p14:creationId xmlns:p14="http://schemas.microsoft.com/office/powerpoint/2010/main" val="1251803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2</a:t>
            </a:fld>
            <a:endParaRPr lang="en-ZA"/>
          </a:p>
        </p:txBody>
      </p:sp>
    </p:spTree>
    <p:extLst>
      <p:ext uri="{BB962C8B-B14F-4D97-AF65-F5344CB8AC3E}">
        <p14:creationId xmlns:p14="http://schemas.microsoft.com/office/powerpoint/2010/main" val="1368752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3</a:t>
            </a:fld>
            <a:endParaRPr lang="en-ZA"/>
          </a:p>
        </p:txBody>
      </p:sp>
    </p:spTree>
    <p:extLst>
      <p:ext uri="{BB962C8B-B14F-4D97-AF65-F5344CB8AC3E}">
        <p14:creationId xmlns:p14="http://schemas.microsoft.com/office/powerpoint/2010/main" val="3700506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a:p>
            <a:endParaRPr lang="en-ZA" dirty="0"/>
          </a:p>
        </p:txBody>
      </p:sp>
      <p:sp>
        <p:nvSpPr>
          <p:cNvPr id="4" name="Slide Number Placeholder 3"/>
          <p:cNvSpPr>
            <a:spLocks noGrp="1"/>
          </p:cNvSpPr>
          <p:nvPr>
            <p:ph type="sldNum" sz="quarter" idx="10"/>
          </p:nvPr>
        </p:nvSpPr>
        <p:spPr/>
        <p:txBody>
          <a:bodyPr/>
          <a:lstStyle/>
          <a:p>
            <a:fld id="{1CBC22E7-2D11-4E89-8A0C-593E41A43E3F}" type="slidenum">
              <a:rPr lang="en-ZA" smtClean="0"/>
              <a:t>4</a:t>
            </a:fld>
            <a:endParaRPr lang="en-ZA"/>
          </a:p>
        </p:txBody>
      </p:sp>
    </p:spTree>
    <p:extLst>
      <p:ext uri="{BB962C8B-B14F-4D97-AF65-F5344CB8AC3E}">
        <p14:creationId xmlns:p14="http://schemas.microsoft.com/office/powerpoint/2010/main" val="3657610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5</a:t>
            </a:fld>
            <a:endParaRPr lang="en-ZA"/>
          </a:p>
        </p:txBody>
      </p:sp>
    </p:spTree>
    <p:extLst>
      <p:ext uri="{BB962C8B-B14F-4D97-AF65-F5344CB8AC3E}">
        <p14:creationId xmlns:p14="http://schemas.microsoft.com/office/powerpoint/2010/main" val="630091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a:p>
            <a:endParaRPr lang="en-ZA" dirty="0"/>
          </a:p>
        </p:txBody>
      </p:sp>
      <p:sp>
        <p:nvSpPr>
          <p:cNvPr id="4" name="Slide Number Placeholder 3"/>
          <p:cNvSpPr>
            <a:spLocks noGrp="1"/>
          </p:cNvSpPr>
          <p:nvPr>
            <p:ph type="sldNum" sz="quarter" idx="10"/>
          </p:nvPr>
        </p:nvSpPr>
        <p:spPr/>
        <p:txBody>
          <a:bodyPr/>
          <a:lstStyle/>
          <a:p>
            <a:fld id="{1CBC22E7-2D11-4E89-8A0C-593E41A43E3F}" type="slidenum">
              <a:rPr lang="en-ZA" smtClean="0"/>
              <a:t>6</a:t>
            </a:fld>
            <a:endParaRPr lang="en-ZA"/>
          </a:p>
        </p:txBody>
      </p:sp>
    </p:spTree>
    <p:extLst>
      <p:ext uri="{BB962C8B-B14F-4D97-AF65-F5344CB8AC3E}">
        <p14:creationId xmlns:p14="http://schemas.microsoft.com/office/powerpoint/2010/main" val="2404571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7</a:t>
            </a:fld>
            <a:endParaRPr lang="en-ZA"/>
          </a:p>
        </p:txBody>
      </p:sp>
    </p:spTree>
    <p:extLst>
      <p:ext uri="{BB962C8B-B14F-4D97-AF65-F5344CB8AC3E}">
        <p14:creationId xmlns:p14="http://schemas.microsoft.com/office/powerpoint/2010/main" val="280379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a:p>
            <a:endParaRPr lang="en-ZA" dirty="0"/>
          </a:p>
        </p:txBody>
      </p:sp>
      <p:sp>
        <p:nvSpPr>
          <p:cNvPr id="4" name="Slide Number Placeholder 3"/>
          <p:cNvSpPr>
            <a:spLocks noGrp="1"/>
          </p:cNvSpPr>
          <p:nvPr>
            <p:ph type="sldNum" sz="quarter" idx="10"/>
          </p:nvPr>
        </p:nvSpPr>
        <p:spPr/>
        <p:txBody>
          <a:bodyPr/>
          <a:lstStyle/>
          <a:p>
            <a:fld id="{1CBC22E7-2D11-4E89-8A0C-593E41A43E3F}" type="slidenum">
              <a:rPr lang="en-ZA" smtClean="0"/>
              <a:t>8</a:t>
            </a:fld>
            <a:endParaRPr lang="en-ZA"/>
          </a:p>
        </p:txBody>
      </p:sp>
    </p:spTree>
    <p:extLst>
      <p:ext uri="{BB962C8B-B14F-4D97-AF65-F5344CB8AC3E}">
        <p14:creationId xmlns:p14="http://schemas.microsoft.com/office/powerpoint/2010/main" val="2058118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sz="600" dirty="0"/>
          </a:p>
        </p:txBody>
      </p:sp>
      <p:sp>
        <p:nvSpPr>
          <p:cNvPr id="4" name="Slide Number Placeholder 3"/>
          <p:cNvSpPr>
            <a:spLocks noGrp="1"/>
          </p:cNvSpPr>
          <p:nvPr>
            <p:ph type="sldNum" sz="quarter" idx="10"/>
          </p:nvPr>
        </p:nvSpPr>
        <p:spPr/>
        <p:txBody>
          <a:bodyPr/>
          <a:lstStyle/>
          <a:p>
            <a:fld id="{1CBC22E7-2D11-4E89-8A0C-593E41A43E3F}" type="slidenum">
              <a:rPr lang="en-ZA" smtClean="0"/>
              <a:t>9</a:t>
            </a:fld>
            <a:endParaRPr lang="en-ZA"/>
          </a:p>
        </p:txBody>
      </p:sp>
    </p:spTree>
    <p:extLst>
      <p:ext uri="{BB962C8B-B14F-4D97-AF65-F5344CB8AC3E}">
        <p14:creationId xmlns:p14="http://schemas.microsoft.com/office/powerpoint/2010/main" val="3339938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F3CD0E-DF0E-47DF-BE1B-5E82D10E8DC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834B66-9574-4BF9-B018-B6B178EAB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B32B2E-F571-47B3-BC71-ED9C1FE2D84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E940DF4-94BE-41DE-9B7E-ECB33340114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9257FA-A51B-419B-AD11-4701F64B12C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45066C-CA4B-4F49-95A2-2596EB3CBF7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8E63723-44E9-4882-BAE3-4245EE17855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B13C411-3222-4A83-9A6B-B20F087BAB6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12F697E-A364-4946-A855-CF7385C212C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ED862ED-1BC2-4056-BEAB-319C5DDDE60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7C5DE1-F546-479E-B7C6-8A1370D988C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8286776" y="0"/>
            <a:ext cx="857224"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B7FF2060-994C-4818-80EA-25B1F758D9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229600" cy="5818658"/>
          </a:xfrm>
        </p:spPr>
        <p:txBody>
          <a:bodyPr anchor="t"/>
          <a:lstStyle/>
          <a:p>
            <a:r>
              <a:rPr lang="en-ZA" sz="3200" b="1" dirty="0">
                <a:solidFill>
                  <a:srgbClr val="000000"/>
                </a:solidFill>
              </a:rPr>
              <a:t>Root Cause Analysis (RCA) </a:t>
            </a:r>
            <a:br>
              <a:rPr lang="en-ZA" sz="3200" b="1" dirty="0">
                <a:solidFill>
                  <a:srgbClr val="000000"/>
                </a:solidFill>
              </a:rPr>
            </a:br>
            <a:r>
              <a:rPr lang="en-ZA" sz="3200" b="1" dirty="0">
                <a:solidFill>
                  <a:srgbClr val="000000"/>
                </a:solidFill>
              </a:rPr>
              <a:t>Information Session</a:t>
            </a:r>
            <a:br>
              <a:rPr lang="en-ZA" sz="3200" b="1" dirty="0">
                <a:solidFill>
                  <a:srgbClr val="000000"/>
                </a:solidFill>
              </a:rPr>
            </a:br>
            <a:r>
              <a:rPr lang="en-ZA" sz="3200" b="1" dirty="0" smtClean="0">
                <a:solidFill>
                  <a:srgbClr val="000000"/>
                </a:solidFill>
              </a:rPr>
              <a:t/>
            </a:r>
            <a:br>
              <a:rPr lang="en-ZA" sz="3200" b="1" dirty="0" smtClean="0">
                <a:solidFill>
                  <a:srgbClr val="000000"/>
                </a:solidFill>
              </a:rPr>
            </a:br>
            <a:r>
              <a:rPr lang="en-ZA" sz="3200" b="1" dirty="0" smtClean="0">
                <a:solidFill>
                  <a:srgbClr val="000000"/>
                </a:solidFill>
              </a:rPr>
              <a:t/>
            </a:r>
            <a:br>
              <a:rPr lang="en-ZA" sz="3200" b="1" dirty="0" smtClean="0">
                <a:solidFill>
                  <a:srgbClr val="000000"/>
                </a:solidFill>
              </a:rPr>
            </a:br>
            <a:r>
              <a:rPr lang="en-ZA" sz="3600" b="1" dirty="0" smtClean="0"/>
              <a:t>Case Studies</a:t>
            </a:r>
            <a:endParaRPr lang="en-ZA" sz="3600" b="1" dirty="0"/>
          </a:p>
        </p:txBody>
      </p:sp>
      <p:sp>
        <p:nvSpPr>
          <p:cNvPr id="4" name="Slide Number Placeholder 3"/>
          <p:cNvSpPr>
            <a:spLocks noGrp="1"/>
          </p:cNvSpPr>
          <p:nvPr>
            <p:ph type="sldNum" sz="quarter" idx="12"/>
          </p:nvPr>
        </p:nvSpPr>
        <p:spPr/>
        <p:txBody>
          <a:bodyPr/>
          <a:lstStyle/>
          <a:p>
            <a:fld id="{8E940DF4-94BE-41DE-9B7E-ECB33340114A}" type="slidenum">
              <a:rPr lang="en-US" smtClean="0"/>
              <a:pPr/>
              <a:t>1</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9792" y="3284984"/>
            <a:ext cx="3249961" cy="2635104"/>
          </a:xfrm>
          <a:prstGeom prst="rect">
            <a:avLst/>
          </a:prstGeom>
        </p:spPr>
      </p:pic>
    </p:spTree>
    <p:extLst>
      <p:ext uri="{BB962C8B-B14F-4D97-AF65-F5344CB8AC3E}">
        <p14:creationId xmlns:p14="http://schemas.microsoft.com/office/powerpoint/2010/main" val="135563915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5760"/>
            <a:ext cx="8229600" cy="1143000"/>
          </a:xfrm>
        </p:spPr>
        <p:txBody>
          <a:bodyPr/>
          <a:lstStyle/>
          <a:p>
            <a:r>
              <a:rPr lang="en-ZA" sz="3200" b="1" dirty="0"/>
              <a:t>Example 5: Risk Assessment </a:t>
            </a:r>
            <a:br>
              <a:rPr lang="en-ZA" sz="3200" b="1" dirty="0"/>
            </a:br>
            <a:r>
              <a:rPr lang="en-ZA" sz="3200" b="1" dirty="0"/>
              <a:t>and Response</a:t>
            </a:r>
          </a:p>
        </p:txBody>
      </p:sp>
      <p:sp>
        <p:nvSpPr>
          <p:cNvPr id="4" name="Slide Number Placeholder 3"/>
          <p:cNvSpPr>
            <a:spLocks noGrp="1"/>
          </p:cNvSpPr>
          <p:nvPr>
            <p:ph type="sldNum" sz="quarter" idx="12"/>
          </p:nvPr>
        </p:nvSpPr>
        <p:spPr/>
        <p:txBody>
          <a:bodyPr/>
          <a:lstStyle/>
          <a:p>
            <a:fld id="{8E940DF4-94BE-41DE-9B7E-ECB33340114A}" type="slidenum">
              <a:rPr lang="en-US" smtClean="0"/>
              <a:pPr/>
              <a:t>10</a:t>
            </a:fld>
            <a:endParaRPr lang="en-US"/>
          </a:p>
        </p:txBody>
      </p:sp>
      <p:sp>
        <p:nvSpPr>
          <p:cNvPr id="3" name="TextBox 2"/>
          <p:cNvSpPr txBox="1"/>
          <p:nvPr/>
        </p:nvSpPr>
        <p:spPr>
          <a:xfrm>
            <a:off x="755576" y="1268760"/>
            <a:ext cx="7931224" cy="5201424"/>
          </a:xfrm>
          <a:prstGeom prst="rect">
            <a:avLst/>
          </a:prstGeom>
          <a:noFill/>
        </p:spPr>
        <p:txBody>
          <a:bodyPr wrap="square" rtlCol="0">
            <a:spAutoFit/>
          </a:bodyPr>
          <a:lstStyle/>
          <a:p>
            <a:pPr lvl="0">
              <a:spcAft>
                <a:spcPts val="600"/>
              </a:spcAft>
            </a:pPr>
            <a:r>
              <a:rPr lang="en-ZA" sz="1900" b="1" u="sng" dirty="0"/>
              <a:t>Finding</a:t>
            </a:r>
          </a:p>
          <a:p>
            <a:pPr lvl="0"/>
            <a:r>
              <a:rPr lang="en-ZA" sz="1900" dirty="0"/>
              <a:t>The risk of management  override of controls was not raised as a significant risk; and there was no documented evidence of the testing of the design and implementation of controls surrounding journals and revenue.</a:t>
            </a:r>
          </a:p>
          <a:p>
            <a:pPr lvl="0"/>
            <a:endParaRPr lang="en-ZA" sz="1900" dirty="0"/>
          </a:p>
          <a:p>
            <a:pPr lvl="0">
              <a:spcAft>
                <a:spcPts val="600"/>
              </a:spcAft>
            </a:pPr>
            <a:r>
              <a:rPr lang="en-ZA" sz="1900" b="1" u="sng" dirty="0"/>
              <a:t>Context</a:t>
            </a:r>
          </a:p>
          <a:p>
            <a:pPr marL="285750" lvl="0" indent="-285750">
              <a:buFont typeface="Arial" panose="020B0604020202020204" pitchFamily="34" charset="0"/>
              <a:buChar char="•"/>
            </a:pPr>
            <a:r>
              <a:rPr lang="en-ZA" sz="1900" dirty="0"/>
              <a:t>The engagement partner agreed that this was a factual finding.</a:t>
            </a:r>
          </a:p>
          <a:p>
            <a:pPr marL="285750" lvl="0" indent="-285750">
              <a:buFont typeface="Arial" panose="020B0604020202020204" pitchFamily="34" charset="0"/>
              <a:buChar char="•"/>
            </a:pPr>
            <a:r>
              <a:rPr lang="en-ZA" sz="1900" dirty="0"/>
              <a:t>In recent audit firm leadership presentations, there was a strong focus on the national growth strategy of the firm’s brand and a drive towards competitive tendering.</a:t>
            </a:r>
          </a:p>
          <a:p>
            <a:pPr marL="285750" indent="-285750">
              <a:buFont typeface="Arial" panose="020B0604020202020204" pitchFamily="34" charset="0"/>
              <a:buChar char="•"/>
            </a:pPr>
            <a:r>
              <a:rPr lang="en-ZA" sz="1900" dirty="0"/>
              <a:t>During planning meetings with the engagement team the engagement partner had other commitments due to the firm’s growth strategy and only stayed for the first 5 or 10 minutes of each meeting.</a:t>
            </a:r>
          </a:p>
          <a:p>
            <a:pPr marL="285750" indent="-285750">
              <a:buFont typeface="Arial" panose="020B0604020202020204" pitchFamily="34" charset="0"/>
              <a:buChar char="•"/>
            </a:pPr>
            <a:r>
              <a:rPr lang="en-ZA" sz="1900" dirty="0"/>
              <a:t>The audit manager went on maternity leave during the engagement, and her absence was sooner than had been expected. </a:t>
            </a:r>
          </a:p>
          <a:p>
            <a:endParaRPr lang="en-ZA" dirty="0"/>
          </a:p>
        </p:txBody>
      </p:sp>
    </p:spTree>
    <p:extLst>
      <p:ext uri="{BB962C8B-B14F-4D97-AF65-F5344CB8AC3E}">
        <p14:creationId xmlns:p14="http://schemas.microsoft.com/office/powerpoint/2010/main" val="197223553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a:solidFill>
                  <a:schemeClr val="tx1"/>
                </a:solidFill>
              </a:rPr>
              <a:t>Risk Assessment and Response</a:t>
            </a:r>
            <a:r>
              <a:rPr lang="en-ZA" sz="3200" b="1" dirty="0">
                <a:solidFill>
                  <a:srgbClr val="C00000"/>
                </a:solidFill>
              </a:rPr>
              <a:t/>
            </a:r>
            <a:br>
              <a:rPr lang="en-ZA" sz="3200" b="1" dirty="0">
                <a:solidFill>
                  <a:srgbClr val="C00000"/>
                </a:solidFill>
              </a:rPr>
            </a:br>
            <a:r>
              <a:rPr lang="en-ZA" sz="3200" b="1" dirty="0">
                <a:solidFill>
                  <a:srgbClr val="C00000"/>
                </a:solidFill>
              </a:rPr>
              <a:t>Root Causes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11</a:t>
            </a:fld>
            <a:endParaRPr lang="en-US"/>
          </a:p>
        </p:txBody>
      </p:sp>
      <p:sp>
        <p:nvSpPr>
          <p:cNvPr id="3" name="TextBox 2"/>
          <p:cNvSpPr txBox="1"/>
          <p:nvPr/>
        </p:nvSpPr>
        <p:spPr>
          <a:xfrm>
            <a:off x="755576" y="1556792"/>
            <a:ext cx="7128792" cy="4447371"/>
          </a:xfrm>
          <a:prstGeom prst="rect">
            <a:avLst/>
          </a:prstGeom>
          <a:noFill/>
        </p:spPr>
        <p:txBody>
          <a:bodyPr wrap="square" rtlCol="0">
            <a:spAutoFit/>
          </a:bodyPr>
          <a:lstStyle/>
          <a:p>
            <a:pPr marL="342900" indent="-342900">
              <a:buFont typeface="Arial" panose="020B0604020202020204" pitchFamily="34" charset="0"/>
              <a:buChar char="•"/>
            </a:pPr>
            <a:r>
              <a:rPr lang="en-ZA" sz="1900" dirty="0"/>
              <a:t>Lack of documentation regarding the risk assessment process.</a:t>
            </a:r>
          </a:p>
          <a:p>
            <a:pPr marL="342900" indent="-342900">
              <a:buFont typeface="Arial" panose="020B0604020202020204" pitchFamily="34" charset="0"/>
              <a:buChar char="•"/>
            </a:pPr>
            <a:r>
              <a:rPr lang="en-ZA" sz="1900" dirty="0"/>
              <a:t>Lack of partner involvement due to her other commitments in support of the firm strategy.</a:t>
            </a:r>
          </a:p>
          <a:p>
            <a:pPr marL="342900" indent="-342900">
              <a:buFont typeface="Arial" panose="020B0604020202020204" pitchFamily="34" charset="0"/>
              <a:buChar char="•"/>
            </a:pPr>
            <a:r>
              <a:rPr lang="en-ZA" sz="1900" dirty="0"/>
              <a:t>Compromised focus on audit quality by firm leadership due to the pursuit of growth.</a:t>
            </a:r>
          </a:p>
          <a:p>
            <a:pPr marL="342900" indent="-342900">
              <a:buFont typeface="Arial" panose="020B0604020202020204" pitchFamily="34" charset="0"/>
              <a:buChar char="•"/>
            </a:pPr>
            <a:r>
              <a:rPr lang="en-ZA" sz="1900" dirty="0"/>
              <a:t>Late involvement by the engagement partner as she did not appropriately review the planning section.</a:t>
            </a:r>
          </a:p>
          <a:p>
            <a:pPr marL="342900" indent="-342900">
              <a:buFont typeface="Arial" panose="020B0604020202020204" pitchFamily="34" charset="0"/>
              <a:buChar char="•"/>
            </a:pPr>
            <a:r>
              <a:rPr lang="en-ZA" sz="1900" dirty="0"/>
              <a:t>Unplanned leave by the senior manager.</a:t>
            </a:r>
          </a:p>
          <a:p>
            <a:pPr marL="342900" indent="-342900">
              <a:buFont typeface="Arial" panose="020B0604020202020204" pitchFamily="34" charset="0"/>
              <a:buChar char="•"/>
            </a:pPr>
            <a:endParaRPr lang="en-ZA" sz="1900" dirty="0"/>
          </a:p>
          <a:p>
            <a:pPr marL="342900" indent="-342900">
              <a:buFont typeface="Arial" panose="020B0604020202020204" pitchFamily="34" charset="0"/>
              <a:buChar char="•"/>
            </a:pPr>
            <a:endParaRPr lang="en-ZA" sz="1900" dirty="0"/>
          </a:p>
          <a:p>
            <a:pPr marL="342900" indent="-342900">
              <a:buFont typeface="Arial" panose="020B0604020202020204" pitchFamily="34" charset="0"/>
              <a:buChar char="•"/>
            </a:pPr>
            <a:endParaRPr lang="en-ZA" sz="1900" dirty="0"/>
          </a:p>
          <a:p>
            <a:pPr marL="342900" indent="-342900">
              <a:buFont typeface="Arial" panose="020B0604020202020204" pitchFamily="34" charset="0"/>
              <a:buChar char="•"/>
            </a:pPr>
            <a:endParaRPr lang="en-ZA" sz="1900" dirty="0"/>
          </a:p>
          <a:p>
            <a:pPr marL="342900" indent="-342900">
              <a:buAutoNum type="arabicPeriod"/>
            </a:pPr>
            <a:endParaRPr lang="en-ZA" dirty="0"/>
          </a:p>
          <a:p>
            <a:pPr marL="342900" indent="-342900">
              <a:buAutoNum type="arabicPeriod"/>
            </a:pPr>
            <a:endParaRPr lang="en-ZA" dirty="0"/>
          </a:p>
        </p:txBody>
      </p:sp>
    </p:spTree>
    <p:extLst>
      <p:ext uri="{BB962C8B-B14F-4D97-AF65-F5344CB8AC3E}">
        <p14:creationId xmlns:p14="http://schemas.microsoft.com/office/powerpoint/2010/main" val="28230674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2" end="2"/>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 y="274638"/>
            <a:ext cx="7283152" cy="1143000"/>
          </a:xfrm>
        </p:spPr>
        <p:txBody>
          <a:bodyPr/>
          <a:lstStyle/>
          <a:p>
            <a:r>
              <a:rPr lang="en-ZA" sz="3200" b="1" dirty="0"/>
              <a:t>Example 6: Engagement Quality Control Review (EQCR)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12</a:t>
            </a:fld>
            <a:endParaRPr lang="en-US"/>
          </a:p>
        </p:txBody>
      </p:sp>
      <p:sp>
        <p:nvSpPr>
          <p:cNvPr id="3" name="TextBox 2"/>
          <p:cNvSpPr txBox="1"/>
          <p:nvPr/>
        </p:nvSpPr>
        <p:spPr>
          <a:xfrm>
            <a:off x="755576" y="1556792"/>
            <a:ext cx="7128792" cy="4924425"/>
          </a:xfrm>
          <a:prstGeom prst="rect">
            <a:avLst/>
          </a:prstGeom>
          <a:noFill/>
        </p:spPr>
        <p:txBody>
          <a:bodyPr wrap="square" rtlCol="0">
            <a:spAutoFit/>
          </a:bodyPr>
          <a:lstStyle/>
          <a:p>
            <a:pPr>
              <a:spcAft>
                <a:spcPts val="600"/>
              </a:spcAft>
            </a:pPr>
            <a:r>
              <a:rPr lang="en-ZA" sz="1900" b="1" u="sng" dirty="0"/>
              <a:t>Findings</a:t>
            </a:r>
          </a:p>
          <a:p>
            <a:r>
              <a:rPr lang="en-ZA" sz="1900" dirty="0"/>
              <a:t>The regulator re-performed two pre-issuance reviews (EQCRs) performed by the firm. The engagement quality control reviewers raised no findings on the inspections.  Medium-risk findings were raised by the IRBA inspectors on both of the engagement files.  </a:t>
            </a:r>
          </a:p>
          <a:p>
            <a:pPr lvl="0"/>
            <a:endParaRPr lang="en-ZA" sz="1900" dirty="0"/>
          </a:p>
          <a:p>
            <a:pPr lvl="0">
              <a:spcAft>
                <a:spcPts val="600"/>
              </a:spcAft>
            </a:pPr>
            <a:r>
              <a:rPr lang="en-ZA" sz="1900" b="1" u="sng" dirty="0"/>
              <a:t>Context</a:t>
            </a:r>
          </a:p>
          <a:p>
            <a:pPr marL="285750" lvl="0" indent="-285750">
              <a:buFont typeface="Arial" panose="020B0604020202020204" pitchFamily="34" charset="0"/>
              <a:buChar char="•"/>
            </a:pPr>
            <a:r>
              <a:rPr lang="en-ZA" sz="1900" dirty="0"/>
              <a:t>Firm leadership and the engagement partners agreed that these were factual findings. </a:t>
            </a:r>
          </a:p>
          <a:p>
            <a:pPr marL="285750" lvl="0" indent="-285750">
              <a:buFont typeface="Arial" panose="020B0604020202020204" pitchFamily="34" charset="0"/>
              <a:buChar char="•"/>
            </a:pPr>
            <a:r>
              <a:rPr lang="en-ZA" sz="1900" dirty="0"/>
              <a:t>The firm’s policy on EQCR stated that “all industry risk items” should be considered by the reviewer.</a:t>
            </a:r>
          </a:p>
          <a:p>
            <a:pPr marL="285750" lvl="0" indent="-285750">
              <a:buFont typeface="Arial" panose="020B0604020202020204" pitchFamily="34" charset="0"/>
              <a:buChar char="•"/>
            </a:pPr>
            <a:r>
              <a:rPr lang="en-ZA" sz="1900" dirty="0"/>
              <a:t>The EQCR reviewer recently qualified as a registered auditor.</a:t>
            </a:r>
          </a:p>
          <a:p>
            <a:pPr marL="285750" lvl="0" indent="-285750">
              <a:buFont typeface="Arial" panose="020B0604020202020204" pitchFamily="34" charset="0"/>
              <a:buChar char="•"/>
            </a:pPr>
            <a:r>
              <a:rPr lang="en-ZA" sz="1900" dirty="0"/>
              <a:t>Due to a lack of personnel, the firm was forced to assign the reviewer as the designated EQCR reviewer of the firm.</a:t>
            </a:r>
          </a:p>
          <a:p>
            <a:endParaRPr lang="en-ZA" sz="1900" dirty="0"/>
          </a:p>
          <a:p>
            <a:endParaRPr lang="en-ZA" sz="1900" dirty="0"/>
          </a:p>
        </p:txBody>
      </p:sp>
    </p:spTree>
    <p:extLst>
      <p:ext uri="{BB962C8B-B14F-4D97-AF65-F5344CB8AC3E}">
        <p14:creationId xmlns:p14="http://schemas.microsoft.com/office/powerpoint/2010/main" val="140424496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41784"/>
            <a:ext cx="8229600" cy="1143000"/>
          </a:xfrm>
        </p:spPr>
        <p:txBody>
          <a:bodyPr/>
          <a:lstStyle/>
          <a:p>
            <a:r>
              <a:rPr lang="en-ZA" sz="3200" b="1" dirty="0"/>
              <a:t>Engagement Quality Control Review </a:t>
            </a:r>
            <a:br>
              <a:rPr lang="en-ZA" sz="3200" b="1" dirty="0"/>
            </a:br>
            <a:r>
              <a:rPr lang="en-ZA" sz="3200" b="1" dirty="0">
                <a:solidFill>
                  <a:srgbClr val="C00000"/>
                </a:solidFill>
              </a:rPr>
              <a:t>Root Causes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13</a:t>
            </a:fld>
            <a:endParaRPr lang="en-US"/>
          </a:p>
        </p:txBody>
      </p:sp>
      <p:sp>
        <p:nvSpPr>
          <p:cNvPr id="3" name="TextBox 2"/>
          <p:cNvSpPr txBox="1"/>
          <p:nvPr/>
        </p:nvSpPr>
        <p:spPr>
          <a:xfrm>
            <a:off x="611560" y="1779781"/>
            <a:ext cx="8075240" cy="3016210"/>
          </a:xfrm>
          <a:prstGeom prst="rect">
            <a:avLst/>
          </a:prstGeom>
          <a:noFill/>
        </p:spPr>
        <p:txBody>
          <a:bodyPr wrap="square" rtlCol="0">
            <a:spAutoFit/>
          </a:bodyPr>
          <a:lstStyle/>
          <a:p>
            <a:pPr marL="342900" indent="-342900">
              <a:buFont typeface="Arial" panose="020B0604020202020204" pitchFamily="34" charset="0"/>
              <a:buChar char="•"/>
            </a:pPr>
            <a:r>
              <a:rPr lang="en-ZA" sz="1900" dirty="0"/>
              <a:t>Lack of clear guidance for the EQCR scope, as per the firm policy.</a:t>
            </a:r>
          </a:p>
          <a:p>
            <a:pPr marL="342900" indent="-342900">
              <a:buFont typeface="Arial" panose="020B0604020202020204" pitchFamily="34" charset="0"/>
              <a:buChar char="•"/>
            </a:pPr>
            <a:r>
              <a:rPr lang="en-ZA" sz="1900" dirty="0"/>
              <a:t>Inexperienced reviewer.</a:t>
            </a:r>
          </a:p>
          <a:p>
            <a:pPr marL="342900" indent="-342900">
              <a:buFont typeface="Arial" panose="020B0604020202020204" pitchFamily="34" charset="0"/>
              <a:buChar char="•"/>
            </a:pPr>
            <a:r>
              <a:rPr lang="en-ZA" sz="1900" dirty="0" smtClean="0"/>
              <a:t>Leadership planning and strategy not </a:t>
            </a:r>
            <a:r>
              <a:rPr lang="en-ZA" sz="1900" dirty="0"/>
              <a:t>considering the lack of </a:t>
            </a:r>
            <a:r>
              <a:rPr lang="en-ZA" sz="1900" dirty="0" smtClean="0"/>
              <a:t>available resources at any given time to </a:t>
            </a:r>
            <a:r>
              <a:rPr lang="en-ZA" sz="1900" dirty="0"/>
              <a:t>perform </a:t>
            </a:r>
            <a:r>
              <a:rPr lang="en-ZA" sz="1900" dirty="0" smtClean="0"/>
              <a:t>internal reviews at the required quality.</a:t>
            </a:r>
            <a:endParaRPr lang="en-ZA" sz="1900" dirty="0"/>
          </a:p>
          <a:p>
            <a:pPr marL="342900" indent="-342900">
              <a:buFont typeface="Arial" panose="020B0604020202020204" pitchFamily="34" charset="0"/>
              <a:buChar char="•"/>
            </a:pPr>
            <a:r>
              <a:rPr lang="en-ZA" sz="1900" dirty="0"/>
              <a:t>The firm’s Human Resource Policy needs to be updated to ensure the firm has sufficient personnel with the needed competence and capabilities as well as commitment to ethical principles.</a:t>
            </a:r>
          </a:p>
          <a:p>
            <a:pPr marL="342900" indent="-342900">
              <a:buFont typeface="Arial" panose="020B0604020202020204" pitchFamily="34" charset="0"/>
              <a:buChar char="•"/>
            </a:pPr>
            <a:r>
              <a:rPr lang="en-ZA" sz="1900" dirty="0"/>
              <a:t>Lack of engagement partner discussions with the reviewer.</a:t>
            </a:r>
          </a:p>
          <a:p>
            <a:pPr marL="342900" indent="-342900">
              <a:buFont typeface="Arial" panose="020B0604020202020204" pitchFamily="34" charset="0"/>
              <a:buChar char="•"/>
            </a:pPr>
            <a:endParaRPr lang="en-ZA" sz="1900" dirty="0"/>
          </a:p>
        </p:txBody>
      </p:sp>
    </p:spTree>
    <p:extLst>
      <p:ext uri="{BB962C8B-B14F-4D97-AF65-F5344CB8AC3E}">
        <p14:creationId xmlns:p14="http://schemas.microsoft.com/office/powerpoint/2010/main" val="5608239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 end="1"/>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2000" fill="hold"/>
                                        <p:tgtEl>
                                          <p:spTgt spid="3">
                                            <p:txEl>
                                              <p:pRg st="2" end="2"/>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41784"/>
            <a:ext cx="8229600" cy="1143000"/>
          </a:xfrm>
        </p:spPr>
        <p:txBody>
          <a:bodyPr/>
          <a:lstStyle/>
          <a:p>
            <a:r>
              <a:rPr lang="en-ZA" sz="3200" b="1" dirty="0" smtClean="0"/>
              <a:t>Closing remarks</a:t>
            </a:r>
            <a:endParaRPr lang="en-ZA" sz="3200" b="1" dirty="0">
              <a:solidFill>
                <a:srgbClr val="C00000"/>
              </a:solidFill>
            </a:endParaRPr>
          </a:p>
        </p:txBody>
      </p:sp>
      <p:sp>
        <p:nvSpPr>
          <p:cNvPr id="4" name="Slide Number Placeholder 3"/>
          <p:cNvSpPr>
            <a:spLocks noGrp="1"/>
          </p:cNvSpPr>
          <p:nvPr>
            <p:ph type="sldNum" sz="quarter" idx="12"/>
          </p:nvPr>
        </p:nvSpPr>
        <p:spPr/>
        <p:txBody>
          <a:bodyPr/>
          <a:lstStyle/>
          <a:p>
            <a:fld id="{8E940DF4-94BE-41DE-9B7E-ECB33340114A}" type="slidenum">
              <a:rPr lang="en-US" smtClean="0"/>
              <a:pPr/>
              <a:t>14</a:t>
            </a:fld>
            <a:endParaRPr lang="en-US"/>
          </a:p>
        </p:txBody>
      </p:sp>
      <p:sp>
        <p:nvSpPr>
          <p:cNvPr id="3" name="TextBox 2"/>
          <p:cNvSpPr txBox="1"/>
          <p:nvPr/>
        </p:nvSpPr>
        <p:spPr>
          <a:xfrm>
            <a:off x="539552" y="1502688"/>
            <a:ext cx="8075240" cy="5355312"/>
          </a:xfrm>
          <a:prstGeom prst="rect">
            <a:avLst/>
          </a:prstGeom>
          <a:noFill/>
        </p:spPr>
        <p:txBody>
          <a:bodyPr wrap="square" rtlCol="0">
            <a:spAutoFit/>
          </a:bodyPr>
          <a:lstStyle/>
          <a:p>
            <a:pPr marL="342900" indent="-342900">
              <a:buFont typeface="Arial" panose="020B0604020202020204" pitchFamily="34" charset="0"/>
              <a:buChar char="•"/>
            </a:pPr>
            <a:r>
              <a:rPr lang="en-ZA" sz="2000" dirty="0" smtClean="0"/>
              <a:t>Above examples do not necessarily have a right or wrong answer, but it prompts the thinking process of getting to the most appropriate root cause.</a:t>
            </a:r>
          </a:p>
          <a:p>
            <a:pPr marL="342900" indent="-342900">
              <a:buFont typeface="Arial" panose="020B0604020202020204" pitchFamily="34" charset="0"/>
              <a:buChar char="•"/>
            </a:pPr>
            <a:endParaRPr lang="en-ZA" sz="2000" dirty="0" smtClean="0"/>
          </a:p>
          <a:p>
            <a:pPr marL="342900" indent="-342900">
              <a:buFont typeface="Arial" panose="020B0604020202020204" pitchFamily="34" charset="0"/>
              <a:buChar char="•"/>
            </a:pPr>
            <a:r>
              <a:rPr lang="en-ZA" sz="2000" dirty="0" smtClean="0"/>
              <a:t>There might be more than one root cause (combined effect).</a:t>
            </a:r>
          </a:p>
          <a:p>
            <a:pPr marL="342900" indent="-342900">
              <a:buFont typeface="Arial" panose="020B0604020202020204" pitchFamily="34" charset="0"/>
              <a:buChar char="•"/>
            </a:pPr>
            <a:endParaRPr lang="en-ZA" sz="2000" dirty="0" smtClean="0"/>
          </a:p>
          <a:p>
            <a:pPr marL="342900" indent="-342900">
              <a:buFont typeface="Arial" panose="020B0604020202020204" pitchFamily="34" charset="0"/>
              <a:buChar char="•"/>
            </a:pPr>
            <a:r>
              <a:rPr lang="en-ZA" sz="2000" dirty="0" smtClean="0"/>
              <a:t>Every firm, engagement team and audit client is unique and the root cause might be isolated or systemic.</a:t>
            </a:r>
          </a:p>
          <a:p>
            <a:pPr marL="342900" indent="-342900">
              <a:buFont typeface="Arial" panose="020B0604020202020204" pitchFamily="34" charset="0"/>
              <a:buChar char="•"/>
            </a:pPr>
            <a:endParaRPr lang="en-ZA" sz="2000" dirty="0"/>
          </a:p>
          <a:p>
            <a:pPr marL="342900" indent="-342900">
              <a:buFont typeface="Arial" panose="020B0604020202020204" pitchFamily="34" charset="0"/>
              <a:buChar char="•"/>
            </a:pPr>
            <a:r>
              <a:rPr lang="en-ZA" sz="2000" dirty="0" smtClean="0"/>
              <a:t>Firms knows their business best and are best placed to get to the real root cause.</a:t>
            </a:r>
          </a:p>
          <a:p>
            <a:pPr marL="342900" indent="-342900">
              <a:buFont typeface="Arial" panose="020B0604020202020204" pitchFamily="34" charset="0"/>
              <a:buChar char="•"/>
            </a:pPr>
            <a:endParaRPr lang="en-ZA" sz="2000" dirty="0"/>
          </a:p>
          <a:p>
            <a:pPr marL="342900" indent="-342900">
              <a:buFont typeface="Arial" panose="020B0604020202020204" pitchFamily="34" charset="0"/>
              <a:buChar char="•"/>
            </a:pPr>
            <a:r>
              <a:rPr lang="en-ZA" sz="2000" b="1" dirty="0" smtClean="0"/>
              <a:t>Remember: A good RCA needs a good Action Plan being implemented to be effective!</a:t>
            </a:r>
          </a:p>
          <a:p>
            <a:endParaRPr lang="en-ZA" sz="2000" b="1" dirty="0" smtClean="0"/>
          </a:p>
          <a:p>
            <a:pPr marL="342900" indent="-342900">
              <a:buFont typeface="Arial" panose="020B0604020202020204" pitchFamily="34" charset="0"/>
              <a:buChar char="•"/>
            </a:pPr>
            <a:endParaRPr lang="en-ZA" sz="2400" dirty="0" smtClean="0"/>
          </a:p>
          <a:p>
            <a:pPr marL="342900" indent="-342900">
              <a:buFont typeface="Arial" panose="020B0604020202020204" pitchFamily="34" charset="0"/>
              <a:buChar char="•"/>
            </a:pPr>
            <a:endParaRPr lang="en-ZA" dirty="0"/>
          </a:p>
        </p:txBody>
      </p:sp>
    </p:spTree>
    <p:extLst>
      <p:ext uri="{BB962C8B-B14F-4D97-AF65-F5344CB8AC3E}">
        <p14:creationId xmlns:p14="http://schemas.microsoft.com/office/powerpoint/2010/main" val="348853680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41784"/>
            <a:ext cx="8229600" cy="6327576"/>
          </a:xfrm>
        </p:spPr>
        <p:txBody>
          <a:bodyPr/>
          <a:lstStyle/>
          <a:p>
            <a:r>
              <a:rPr lang="en-ZA" sz="3200" b="1" dirty="0" smtClean="0"/>
              <a:t>Thank you</a:t>
            </a:r>
            <a:endParaRPr lang="en-ZA" sz="3200" b="1" dirty="0">
              <a:solidFill>
                <a:srgbClr val="C00000"/>
              </a:solidFill>
            </a:endParaRPr>
          </a:p>
        </p:txBody>
      </p:sp>
      <p:sp>
        <p:nvSpPr>
          <p:cNvPr id="4" name="Slide Number Placeholder 3"/>
          <p:cNvSpPr>
            <a:spLocks noGrp="1"/>
          </p:cNvSpPr>
          <p:nvPr>
            <p:ph type="sldNum" sz="quarter" idx="12"/>
          </p:nvPr>
        </p:nvSpPr>
        <p:spPr/>
        <p:txBody>
          <a:bodyPr/>
          <a:lstStyle/>
          <a:p>
            <a:fld id="{8E940DF4-94BE-41DE-9B7E-ECB33340114A}" type="slidenum">
              <a:rPr lang="en-US" smtClean="0"/>
              <a:pPr/>
              <a:t>15</a:t>
            </a:fld>
            <a:endParaRPr lang="en-US"/>
          </a:p>
        </p:txBody>
      </p:sp>
    </p:spTree>
    <p:extLst>
      <p:ext uri="{BB962C8B-B14F-4D97-AF65-F5344CB8AC3E}">
        <p14:creationId xmlns:p14="http://schemas.microsoft.com/office/powerpoint/2010/main" val="213608305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229600" cy="1143000"/>
          </a:xfrm>
        </p:spPr>
        <p:txBody>
          <a:bodyPr/>
          <a:lstStyle/>
          <a:p>
            <a:r>
              <a:rPr lang="en-ZA" sz="3200" b="1" dirty="0"/>
              <a:t>Example 1: Property, Plant and Equipment (PPE)</a:t>
            </a:r>
          </a:p>
        </p:txBody>
      </p:sp>
      <p:sp>
        <p:nvSpPr>
          <p:cNvPr id="4" name="Slide Number Placeholder 3"/>
          <p:cNvSpPr>
            <a:spLocks noGrp="1"/>
          </p:cNvSpPr>
          <p:nvPr>
            <p:ph type="sldNum" sz="quarter" idx="12"/>
          </p:nvPr>
        </p:nvSpPr>
        <p:spPr/>
        <p:txBody>
          <a:bodyPr/>
          <a:lstStyle/>
          <a:p>
            <a:fld id="{8E940DF4-94BE-41DE-9B7E-ECB33340114A}" type="slidenum">
              <a:rPr lang="en-US" smtClean="0"/>
              <a:pPr/>
              <a:t>2</a:t>
            </a:fld>
            <a:endParaRPr lang="en-US"/>
          </a:p>
        </p:txBody>
      </p:sp>
      <p:sp>
        <p:nvSpPr>
          <p:cNvPr id="3" name="TextBox 2"/>
          <p:cNvSpPr txBox="1"/>
          <p:nvPr/>
        </p:nvSpPr>
        <p:spPr>
          <a:xfrm>
            <a:off x="755576" y="1484784"/>
            <a:ext cx="7632848" cy="5463034"/>
          </a:xfrm>
          <a:prstGeom prst="rect">
            <a:avLst/>
          </a:prstGeom>
          <a:noFill/>
        </p:spPr>
        <p:txBody>
          <a:bodyPr wrap="square" rtlCol="0">
            <a:spAutoFit/>
          </a:bodyPr>
          <a:lstStyle/>
          <a:p>
            <a:pPr lvl="0">
              <a:spcAft>
                <a:spcPts val="600"/>
              </a:spcAft>
            </a:pPr>
            <a:r>
              <a:rPr lang="en-ZA" sz="1900" b="1" u="sng" dirty="0"/>
              <a:t>Finding</a:t>
            </a:r>
          </a:p>
          <a:p>
            <a:pPr lvl="0"/>
            <a:r>
              <a:rPr lang="en-ZA" sz="1900" dirty="0"/>
              <a:t>For material property, plant and equipment assets:</a:t>
            </a:r>
          </a:p>
          <a:p>
            <a:pPr marL="742950" lvl="1" indent="-285750">
              <a:buFont typeface="Arial" panose="020B0604020202020204" pitchFamily="34" charset="0"/>
              <a:buChar char="•"/>
            </a:pPr>
            <a:r>
              <a:rPr lang="en-ZA" sz="1900" dirty="0"/>
              <a:t>No documented verification of completeness and existence.</a:t>
            </a:r>
          </a:p>
          <a:p>
            <a:pPr marL="742950" lvl="1" indent="-285750">
              <a:buFont typeface="Arial" panose="020B0604020202020204" pitchFamily="34" charset="0"/>
              <a:buChar char="•"/>
            </a:pPr>
            <a:r>
              <a:rPr lang="en-ZA" sz="1900" dirty="0"/>
              <a:t>No documented consideration of useful lives; and significant items still in use are shown at nil net book value.</a:t>
            </a:r>
          </a:p>
          <a:p>
            <a:pPr marL="742950" lvl="1" indent="-285750">
              <a:buFont typeface="Arial" panose="020B0604020202020204" pitchFamily="34" charset="0"/>
              <a:buChar char="•"/>
            </a:pPr>
            <a:r>
              <a:rPr lang="en-ZA" sz="1900" dirty="0"/>
              <a:t>No documented consideration of residual values.</a:t>
            </a:r>
          </a:p>
          <a:p>
            <a:pPr lvl="0"/>
            <a:endParaRPr lang="en-ZA" sz="1900" dirty="0"/>
          </a:p>
          <a:p>
            <a:pPr>
              <a:spcAft>
                <a:spcPts val="600"/>
              </a:spcAft>
            </a:pPr>
            <a:r>
              <a:rPr lang="en-ZA" sz="1900" b="1" u="sng" dirty="0"/>
              <a:t>Context</a:t>
            </a:r>
          </a:p>
          <a:p>
            <a:pPr marL="742950" lvl="1" indent="-285750" fontAlgn="auto">
              <a:spcBef>
                <a:spcPts val="0"/>
              </a:spcBef>
              <a:spcAft>
                <a:spcPts val="0"/>
              </a:spcAft>
              <a:buFont typeface="Arial" panose="020B0604020202020204" pitchFamily="34" charset="0"/>
              <a:buChar char="•"/>
              <a:defRPr/>
            </a:pPr>
            <a:r>
              <a:rPr lang="en-ZA" sz="1900" dirty="0"/>
              <a:t>The engagement partner agreed that these were factual findings.</a:t>
            </a:r>
          </a:p>
          <a:p>
            <a:pPr marL="742950" lvl="1" indent="-285750">
              <a:buFont typeface="Arial" panose="020B0604020202020204" pitchFamily="34" charset="0"/>
              <a:buChar char="•"/>
            </a:pPr>
            <a:r>
              <a:rPr lang="en-ZA" sz="1900" dirty="0"/>
              <a:t>The audit client is a manufacturing entity that has material PPE on its balance sheet.</a:t>
            </a:r>
          </a:p>
          <a:p>
            <a:pPr marL="742950" lvl="1" indent="-285750">
              <a:buFont typeface="Arial" panose="020B0604020202020204" pitchFamily="34" charset="0"/>
              <a:buChar char="•"/>
            </a:pPr>
            <a:r>
              <a:rPr lang="en-ZA" sz="1900" dirty="0"/>
              <a:t>The engagement partner was involved in the </a:t>
            </a:r>
            <a:r>
              <a:rPr lang="en-ZA" sz="1900" dirty="0" smtClean="0"/>
              <a:t>client </a:t>
            </a:r>
            <a:r>
              <a:rPr lang="en-ZA" sz="1900" dirty="0"/>
              <a:t>and spent most of her time in discussions with the client’s senior </a:t>
            </a:r>
            <a:r>
              <a:rPr lang="en-ZA" sz="1900" dirty="0" smtClean="0"/>
              <a:t>management. </a:t>
            </a:r>
            <a:endParaRPr lang="en-ZA" sz="1900" dirty="0"/>
          </a:p>
          <a:p>
            <a:pPr lvl="0" fontAlgn="auto">
              <a:spcBef>
                <a:spcPts val="0"/>
              </a:spcBef>
              <a:spcAft>
                <a:spcPts val="0"/>
              </a:spcAft>
              <a:defRPr/>
            </a:pPr>
            <a:endParaRPr lang="en-ZA" dirty="0"/>
          </a:p>
          <a:p>
            <a:pPr lvl="0"/>
            <a:endParaRPr lang="en-ZA" i="1" dirty="0"/>
          </a:p>
          <a:p>
            <a:endParaRPr lang="en-ZA" dirty="0"/>
          </a:p>
        </p:txBody>
      </p:sp>
    </p:spTree>
    <p:extLst>
      <p:ext uri="{BB962C8B-B14F-4D97-AF65-F5344CB8AC3E}">
        <p14:creationId xmlns:p14="http://schemas.microsoft.com/office/powerpoint/2010/main" val="186156887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29600" cy="1143000"/>
          </a:xfrm>
        </p:spPr>
        <p:txBody>
          <a:bodyPr/>
          <a:lstStyle/>
          <a:p>
            <a:r>
              <a:rPr lang="en-ZA" sz="3200" b="1" dirty="0"/>
              <a:t>Property, Plant and Equipment </a:t>
            </a:r>
            <a:br>
              <a:rPr lang="en-ZA" sz="3200" b="1" dirty="0"/>
            </a:br>
            <a:r>
              <a:rPr lang="en-ZA" sz="3200" b="1" dirty="0">
                <a:solidFill>
                  <a:srgbClr val="C00000"/>
                </a:solidFill>
              </a:rPr>
              <a:t>Possible Root Causes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3</a:t>
            </a:fld>
            <a:endParaRPr lang="en-US"/>
          </a:p>
        </p:txBody>
      </p:sp>
      <p:sp>
        <p:nvSpPr>
          <p:cNvPr id="3" name="TextBox 2"/>
          <p:cNvSpPr txBox="1"/>
          <p:nvPr/>
        </p:nvSpPr>
        <p:spPr>
          <a:xfrm>
            <a:off x="539552" y="1700808"/>
            <a:ext cx="7128792" cy="4493538"/>
          </a:xfrm>
          <a:prstGeom prst="rect">
            <a:avLst/>
          </a:prstGeom>
          <a:noFill/>
        </p:spPr>
        <p:txBody>
          <a:bodyPr wrap="square" rtlCol="0">
            <a:spAutoFit/>
          </a:bodyPr>
          <a:lstStyle/>
          <a:p>
            <a:pPr marL="285750" indent="-285750">
              <a:buFont typeface="Arial" panose="020B0604020202020204" pitchFamily="34" charset="0"/>
              <a:buChar char="•"/>
            </a:pPr>
            <a:r>
              <a:rPr lang="en-ZA" sz="1900" dirty="0"/>
              <a:t>The audit staff member performing the work did not adequately understand what needed to be done to address the audit risks (human error).</a:t>
            </a:r>
          </a:p>
          <a:p>
            <a:pPr marL="285750" indent="-285750">
              <a:buFont typeface="Arial" panose="020B0604020202020204" pitchFamily="34" charset="0"/>
              <a:buChar char="•"/>
            </a:pPr>
            <a:r>
              <a:rPr lang="en-ZA" sz="1900" dirty="0"/>
              <a:t>Lack of partner involvement – the partner’s understanding of the business and the relevant risks should be communicated to the engagement team in the planning stage and these should be appropriately documented on the engagement file.</a:t>
            </a:r>
          </a:p>
          <a:p>
            <a:pPr marL="285750" indent="-285750">
              <a:buFont typeface="Arial" panose="020B0604020202020204" pitchFamily="34" charset="0"/>
              <a:buChar char="•"/>
            </a:pPr>
            <a:r>
              <a:rPr lang="en-ZA" sz="1900" dirty="0"/>
              <a:t>General lack of documentation of PPE audit procedures performed.</a:t>
            </a:r>
          </a:p>
          <a:p>
            <a:pPr marL="285750" indent="-285750">
              <a:buFont typeface="Arial" panose="020B0604020202020204" pitchFamily="34" charset="0"/>
              <a:buChar char="•"/>
            </a:pPr>
            <a:r>
              <a:rPr lang="en-ZA" sz="1900" dirty="0"/>
              <a:t>Lack of appropriate staff training on the International Auditing Standards (ISAs) and the firm methodology.</a:t>
            </a:r>
          </a:p>
          <a:p>
            <a:pPr marL="285750" indent="-285750">
              <a:buFont typeface="Arial" panose="020B0604020202020204" pitchFamily="34" charset="0"/>
              <a:buChar char="•"/>
            </a:pPr>
            <a:r>
              <a:rPr lang="en-ZA" sz="1900" dirty="0"/>
              <a:t>The engagement partner was involved with many </a:t>
            </a:r>
            <a:r>
              <a:rPr lang="en-ZA" sz="1900" dirty="0" smtClean="0"/>
              <a:t>different engagements </a:t>
            </a:r>
            <a:r>
              <a:rPr lang="en-ZA" sz="1900" dirty="0"/>
              <a:t>at this client and overlooked some of the “obvious” ISA documentation requirements (familiarity threat).</a:t>
            </a:r>
          </a:p>
          <a:p>
            <a:pPr marL="342900" indent="-342900">
              <a:buAutoNum type="arabicPeriod"/>
            </a:pPr>
            <a:endParaRPr lang="en-ZA" sz="2000" dirty="0"/>
          </a:p>
        </p:txBody>
      </p:sp>
    </p:spTree>
    <p:extLst>
      <p:ext uri="{BB962C8B-B14F-4D97-AF65-F5344CB8AC3E}">
        <p14:creationId xmlns:p14="http://schemas.microsoft.com/office/powerpoint/2010/main" val="22860846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 end="1"/>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2000" fill="hold"/>
                                        <p:tgtEl>
                                          <p:spTgt spid="3">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
            <a:ext cx="8229600" cy="1143000"/>
          </a:xfrm>
        </p:spPr>
        <p:txBody>
          <a:bodyPr/>
          <a:lstStyle/>
          <a:p>
            <a:r>
              <a:rPr lang="en-ZA" sz="3200" b="1" dirty="0"/>
              <a:t>Example 2: Revenue</a:t>
            </a:r>
          </a:p>
        </p:txBody>
      </p:sp>
      <p:sp>
        <p:nvSpPr>
          <p:cNvPr id="4" name="Slide Number Placeholder 3"/>
          <p:cNvSpPr>
            <a:spLocks noGrp="1"/>
          </p:cNvSpPr>
          <p:nvPr>
            <p:ph type="sldNum" sz="quarter" idx="12"/>
          </p:nvPr>
        </p:nvSpPr>
        <p:spPr/>
        <p:txBody>
          <a:bodyPr/>
          <a:lstStyle/>
          <a:p>
            <a:fld id="{8E940DF4-94BE-41DE-9B7E-ECB33340114A}" type="slidenum">
              <a:rPr lang="en-US" smtClean="0"/>
              <a:pPr/>
              <a:t>4</a:t>
            </a:fld>
            <a:endParaRPr lang="en-US"/>
          </a:p>
        </p:txBody>
      </p:sp>
      <p:sp>
        <p:nvSpPr>
          <p:cNvPr id="3" name="TextBox 2"/>
          <p:cNvSpPr txBox="1"/>
          <p:nvPr/>
        </p:nvSpPr>
        <p:spPr>
          <a:xfrm>
            <a:off x="755576" y="1052736"/>
            <a:ext cx="7931224" cy="5232202"/>
          </a:xfrm>
          <a:prstGeom prst="rect">
            <a:avLst/>
          </a:prstGeom>
          <a:noFill/>
        </p:spPr>
        <p:txBody>
          <a:bodyPr wrap="square" rtlCol="0">
            <a:spAutoFit/>
          </a:bodyPr>
          <a:lstStyle/>
          <a:p>
            <a:pPr lvl="0">
              <a:spcAft>
                <a:spcPts val="600"/>
              </a:spcAft>
            </a:pPr>
            <a:r>
              <a:rPr lang="en-ZA" sz="1900" b="1" u="sng" dirty="0"/>
              <a:t>Finding</a:t>
            </a:r>
            <a:endParaRPr lang="en-ZA" sz="1900" b="1" dirty="0"/>
          </a:p>
          <a:p>
            <a:pPr lvl="0"/>
            <a:r>
              <a:rPr lang="en-ZA" sz="1900" dirty="0"/>
              <a:t>The engagement team selected a sample of invoices from the invoice file and traced them back to the ledger. </a:t>
            </a:r>
          </a:p>
          <a:p>
            <a:pPr lvl="0"/>
            <a:endParaRPr lang="en-ZA" sz="1900" dirty="0"/>
          </a:p>
          <a:p>
            <a:pPr lvl="0"/>
            <a:r>
              <a:rPr lang="en-ZA" sz="1900" dirty="0"/>
              <a:t>The source document used to test for completeness was not appropriate – therefore, sufficient appropriate audit evidence was not obtained to test for completeness of revenue.</a:t>
            </a:r>
          </a:p>
          <a:p>
            <a:endParaRPr lang="en-ZA" sz="1900" dirty="0"/>
          </a:p>
          <a:p>
            <a:pPr>
              <a:spcAft>
                <a:spcPts val="600"/>
              </a:spcAft>
            </a:pPr>
            <a:r>
              <a:rPr lang="en-ZA" sz="1900" b="1" u="sng" dirty="0"/>
              <a:t>Context</a:t>
            </a:r>
            <a:endParaRPr lang="en-ZA" sz="1900" b="1" dirty="0"/>
          </a:p>
          <a:p>
            <a:pPr marL="285750" indent="-285750">
              <a:buFont typeface="Arial" panose="020B0604020202020204" pitchFamily="34" charset="0"/>
              <a:buChar char="•"/>
            </a:pPr>
            <a:r>
              <a:rPr lang="en-ZA" sz="1900" dirty="0"/>
              <a:t>The engagement partner agreed that this was a factual finding.</a:t>
            </a:r>
          </a:p>
          <a:p>
            <a:pPr marL="285750" indent="-285750">
              <a:buFont typeface="Arial" panose="020B0604020202020204" pitchFamily="34" charset="0"/>
              <a:buChar char="•"/>
            </a:pPr>
            <a:r>
              <a:rPr lang="en-ZA" sz="1900" dirty="0"/>
              <a:t>The client is a furniture retailer, delivering goods sold to customers.</a:t>
            </a:r>
          </a:p>
          <a:p>
            <a:pPr marL="285750" indent="-285750">
              <a:buFont typeface="Arial" panose="020B0604020202020204" pitchFamily="34" charset="0"/>
              <a:buChar char="•"/>
            </a:pPr>
            <a:r>
              <a:rPr lang="en-ZA" sz="1900" dirty="0"/>
              <a:t>The audit manager </a:t>
            </a:r>
            <a:r>
              <a:rPr lang="en-ZA" sz="1900" dirty="0" smtClean="0"/>
              <a:t>fell </a:t>
            </a:r>
            <a:r>
              <a:rPr lang="en-ZA" sz="1900" dirty="0"/>
              <a:t>ill and was forced to take sick leave for a few weeks during the audit. </a:t>
            </a:r>
          </a:p>
          <a:p>
            <a:pPr marL="285750" indent="-285750">
              <a:buFont typeface="Arial" panose="020B0604020202020204" pitchFamily="34" charset="0"/>
              <a:buChar char="•"/>
            </a:pPr>
            <a:r>
              <a:rPr lang="en-ZA" sz="1900" dirty="0"/>
              <a:t>The firm’s audit methodology states that the auditor </a:t>
            </a:r>
            <a:r>
              <a:rPr lang="en-ZA" sz="1900" i="1" dirty="0"/>
              <a:t>“must ensure that the appropriate source is located when testing completeness of revenue”.</a:t>
            </a:r>
          </a:p>
          <a:p>
            <a:endParaRPr lang="en-ZA" sz="2000" dirty="0"/>
          </a:p>
        </p:txBody>
      </p:sp>
    </p:spTree>
    <p:extLst>
      <p:ext uri="{BB962C8B-B14F-4D97-AF65-F5344CB8AC3E}">
        <p14:creationId xmlns:p14="http://schemas.microsoft.com/office/powerpoint/2010/main" val="1912407543"/>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a:t>Revenue</a:t>
            </a:r>
            <a:br>
              <a:rPr lang="en-ZA" sz="3200" b="1" dirty="0"/>
            </a:br>
            <a:r>
              <a:rPr lang="en-ZA" sz="3200" b="1" dirty="0">
                <a:solidFill>
                  <a:srgbClr val="C00000"/>
                </a:solidFill>
              </a:rPr>
              <a:t>Root Causes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5</a:t>
            </a:fld>
            <a:endParaRPr lang="en-US"/>
          </a:p>
        </p:txBody>
      </p:sp>
      <p:sp>
        <p:nvSpPr>
          <p:cNvPr id="3" name="TextBox 2"/>
          <p:cNvSpPr txBox="1"/>
          <p:nvPr/>
        </p:nvSpPr>
        <p:spPr>
          <a:xfrm>
            <a:off x="755576" y="1556792"/>
            <a:ext cx="7128792" cy="4185761"/>
          </a:xfrm>
          <a:prstGeom prst="rect">
            <a:avLst/>
          </a:prstGeom>
          <a:noFill/>
        </p:spPr>
        <p:txBody>
          <a:bodyPr wrap="square" rtlCol="0">
            <a:spAutoFit/>
          </a:bodyPr>
          <a:lstStyle/>
          <a:p>
            <a:pPr marL="342900" indent="-342900">
              <a:buFont typeface="Arial" panose="020B0604020202020204" pitchFamily="34" charset="0"/>
              <a:buChar char="•"/>
            </a:pPr>
            <a:r>
              <a:rPr lang="en-ZA" sz="1900" dirty="0"/>
              <a:t>Lack of documentation on the understanding of the business, specifically regarding revenue generation and the relevant controls.</a:t>
            </a:r>
          </a:p>
          <a:p>
            <a:pPr marL="342900" indent="-342900">
              <a:buFont typeface="Arial" panose="020B0604020202020204" pitchFamily="34" charset="0"/>
              <a:buChar char="•"/>
            </a:pPr>
            <a:r>
              <a:rPr lang="en-ZA" sz="1900" dirty="0"/>
              <a:t>Unforeseen circumstances – senior manager being forced to take sick leave.</a:t>
            </a:r>
          </a:p>
          <a:p>
            <a:pPr marL="342900" indent="-342900">
              <a:buFont typeface="Arial" panose="020B0604020202020204" pitchFamily="34" charset="0"/>
              <a:buChar char="•"/>
            </a:pPr>
            <a:r>
              <a:rPr lang="en-ZA" sz="1900" dirty="0"/>
              <a:t>Unclear firm methodology; no clear guidance on the appropriateness of source documentation for revenue completeness testing.</a:t>
            </a:r>
          </a:p>
          <a:p>
            <a:pPr marL="342900" indent="-342900">
              <a:buFont typeface="Arial" panose="020B0604020202020204" pitchFamily="34" charset="0"/>
              <a:buChar char="•"/>
            </a:pPr>
            <a:r>
              <a:rPr lang="en-ZA" sz="1900" dirty="0"/>
              <a:t>Lack of supervision and review of the revenue completeness testing by the engagement partner.</a:t>
            </a:r>
          </a:p>
          <a:p>
            <a:pPr marL="342900" indent="-342900">
              <a:buFont typeface="Arial" panose="020B0604020202020204" pitchFamily="34" charset="0"/>
              <a:buChar char="•"/>
            </a:pPr>
            <a:r>
              <a:rPr lang="en-ZA" sz="1900" dirty="0"/>
              <a:t>The audit partner did not provide training/guidance and did not allocate enough time to supervise the manager.</a:t>
            </a:r>
          </a:p>
          <a:p>
            <a:pPr marL="342900" indent="-342900">
              <a:buAutoNum type="arabicPeriod"/>
            </a:pPr>
            <a:endParaRPr lang="en-ZA" sz="1900" dirty="0"/>
          </a:p>
          <a:p>
            <a:pPr marL="342900" indent="-342900">
              <a:buAutoNum type="arabicPeriod"/>
            </a:pPr>
            <a:endParaRPr lang="en-ZA" sz="1900" dirty="0"/>
          </a:p>
        </p:txBody>
      </p:sp>
    </p:spTree>
    <p:extLst>
      <p:ext uri="{BB962C8B-B14F-4D97-AF65-F5344CB8AC3E}">
        <p14:creationId xmlns:p14="http://schemas.microsoft.com/office/powerpoint/2010/main" val="2493343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2" end="2"/>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2000" fill="hold"/>
                                        <p:tgtEl>
                                          <p:spTgt spid="3">
                                            <p:txEl>
                                              <p:pRg st="3" end="3"/>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9392"/>
            <a:ext cx="8229600" cy="1143000"/>
          </a:xfrm>
        </p:spPr>
        <p:txBody>
          <a:bodyPr/>
          <a:lstStyle/>
          <a:p>
            <a:r>
              <a:rPr lang="en-ZA" sz="3200" b="1" dirty="0"/>
              <a:t>Example 3: Internal Controls</a:t>
            </a:r>
          </a:p>
        </p:txBody>
      </p:sp>
      <p:sp>
        <p:nvSpPr>
          <p:cNvPr id="4" name="Slide Number Placeholder 3"/>
          <p:cNvSpPr>
            <a:spLocks noGrp="1"/>
          </p:cNvSpPr>
          <p:nvPr>
            <p:ph type="sldNum" sz="quarter" idx="12"/>
          </p:nvPr>
        </p:nvSpPr>
        <p:spPr/>
        <p:txBody>
          <a:bodyPr/>
          <a:lstStyle/>
          <a:p>
            <a:fld id="{8E940DF4-94BE-41DE-9B7E-ECB33340114A}" type="slidenum">
              <a:rPr lang="en-US" smtClean="0"/>
              <a:pPr/>
              <a:t>6</a:t>
            </a:fld>
            <a:endParaRPr lang="en-US"/>
          </a:p>
        </p:txBody>
      </p:sp>
      <p:sp>
        <p:nvSpPr>
          <p:cNvPr id="3" name="TextBox 2"/>
          <p:cNvSpPr txBox="1"/>
          <p:nvPr/>
        </p:nvSpPr>
        <p:spPr>
          <a:xfrm>
            <a:off x="755576" y="980728"/>
            <a:ext cx="7931224" cy="5086008"/>
          </a:xfrm>
          <a:prstGeom prst="rect">
            <a:avLst/>
          </a:prstGeom>
          <a:noFill/>
        </p:spPr>
        <p:txBody>
          <a:bodyPr wrap="square" rtlCol="0">
            <a:spAutoFit/>
          </a:bodyPr>
          <a:lstStyle/>
          <a:p>
            <a:pPr lvl="0">
              <a:spcAft>
                <a:spcPts val="600"/>
              </a:spcAft>
            </a:pPr>
            <a:r>
              <a:rPr lang="en-ZA" sz="1850" b="1" u="sng" dirty="0"/>
              <a:t>Finding</a:t>
            </a:r>
          </a:p>
          <a:p>
            <a:pPr lvl="0"/>
            <a:r>
              <a:rPr lang="en-ZA" sz="1850" dirty="0"/>
              <a:t>During the inspection of the system description of how sale of goods are captured, there were relevant controls that were not tested. Therefore, the control testing performed did not satisfy all assertions. In the absence of appropriate substantive procedures, this resulted in sufficient appropriate audit evidence not being obtained to support the auditor’s conclusions.</a:t>
            </a:r>
          </a:p>
          <a:p>
            <a:pPr lvl="0"/>
            <a:endParaRPr lang="en-ZA" sz="1850" dirty="0"/>
          </a:p>
          <a:p>
            <a:pPr lvl="0">
              <a:spcAft>
                <a:spcPts val="600"/>
              </a:spcAft>
            </a:pPr>
            <a:r>
              <a:rPr lang="en-ZA" sz="1850" b="1" u="sng" dirty="0"/>
              <a:t>Context</a:t>
            </a:r>
          </a:p>
          <a:p>
            <a:pPr marL="285750" indent="-285750">
              <a:buFont typeface="Arial" panose="020B0604020202020204" pitchFamily="34" charset="0"/>
              <a:buChar char="•"/>
            </a:pPr>
            <a:r>
              <a:rPr lang="en-ZA" sz="1850" dirty="0"/>
              <a:t>The engagement partner agreed that this was a factual finding.</a:t>
            </a:r>
          </a:p>
          <a:p>
            <a:pPr marL="285750" indent="-285750">
              <a:buFont typeface="Arial" panose="020B0604020202020204" pitchFamily="34" charset="0"/>
              <a:buChar char="•"/>
            </a:pPr>
            <a:r>
              <a:rPr lang="en-ZA" sz="1850" dirty="0"/>
              <a:t>The audit approach adopted placed reliance on internal controls.</a:t>
            </a:r>
          </a:p>
          <a:p>
            <a:pPr marL="285750" indent="-285750">
              <a:buFont typeface="Arial" panose="020B0604020202020204" pitchFamily="34" charset="0"/>
              <a:buChar char="•"/>
            </a:pPr>
            <a:r>
              <a:rPr lang="en-ZA" sz="1850" dirty="0"/>
              <a:t>The client is an online retailer (heavy reliance on IT controls).</a:t>
            </a:r>
          </a:p>
          <a:p>
            <a:pPr marL="285750" indent="-285750">
              <a:buFont typeface="Arial" panose="020B0604020202020204" pitchFamily="34" charset="0"/>
              <a:buChar char="•"/>
            </a:pPr>
            <a:r>
              <a:rPr lang="en-ZA" sz="1850" dirty="0"/>
              <a:t>The engagement team that performed the system description field work had to be changed due to the firm being awarded the </a:t>
            </a:r>
            <a:r>
              <a:rPr lang="en-ZA" sz="1850" dirty="0" smtClean="0"/>
              <a:t>audit of a large listed group. This </a:t>
            </a:r>
            <a:r>
              <a:rPr lang="en-ZA" sz="1850" dirty="0"/>
              <a:t>resulted in a need to redirect audit resources at a firm level.</a:t>
            </a:r>
          </a:p>
          <a:p>
            <a:pPr marL="285750" indent="-285750">
              <a:buFont typeface="Arial" panose="020B0604020202020204" pitchFamily="34" charset="0"/>
              <a:buChar char="•"/>
            </a:pPr>
            <a:r>
              <a:rPr lang="en-ZA" sz="1850" dirty="0"/>
              <a:t>The audit firm methodology is weighted towards substantive based audit approaches.</a:t>
            </a:r>
          </a:p>
        </p:txBody>
      </p:sp>
    </p:spTree>
    <p:extLst>
      <p:ext uri="{BB962C8B-B14F-4D97-AF65-F5344CB8AC3E}">
        <p14:creationId xmlns:p14="http://schemas.microsoft.com/office/powerpoint/2010/main" val="50458799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a:t>Internal Control</a:t>
            </a:r>
            <a:br>
              <a:rPr lang="en-ZA" sz="3200" b="1" dirty="0"/>
            </a:br>
            <a:r>
              <a:rPr lang="en-ZA" sz="3200" b="1" dirty="0">
                <a:solidFill>
                  <a:srgbClr val="C00000"/>
                </a:solidFill>
              </a:rPr>
              <a:t>Root Causes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7</a:t>
            </a:fld>
            <a:endParaRPr lang="en-US"/>
          </a:p>
        </p:txBody>
      </p:sp>
      <p:sp>
        <p:nvSpPr>
          <p:cNvPr id="3" name="TextBox 2"/>
          <p:cNvSpPr txBox="1"/>
          <p:nvPr/>
        </p:nvSpPr>
        <p:spPr>
          <a:xfrm>
            <a:off x="755576" y="1556792"/>
            <a:ext cx="7128792" cy="3893374"/>
          </a:xfrm>
          <a:prstGeom prst="rect">
            <a:avLst/>
          </a:prstGeom>
          <a:noFill/>
        </p:spPr>
        <p:txBody>
          <a:bodyPr wrap="square" rtlCol="0">
            <a:spAutoFit/>
          </a:bodyPr>
          <a:lstStyle/>
          <a:p>
            <a:pPr marL="342900" indent="-342900">
              <a:buFont typeface="Arial" panose="020B0604020202020204" pitchFamily="34" charset="0"/>
              <a:buChar char="•"/>
            </a:pPr>
            <a:r>
              <a:rPr lang="en-ZA" sz="1900" dirty="0"/>
              <a:t>The audit partner was not around at the planning stage of the audit.</a:t>
            </a:r>
          </a:p>
          <a:p>
            <a:pPr marL="342900" indent="-342900">
              <a:buFont typeface="Arial" panose="020B0604020202020204" pitchFamily="34" charset="0"/>
              <a:buChar char="•"/>
            </a:pPr>
            <a:r>
              <a:rPr lang="en-ZA" sz="1900" dirty="0"/>
              <a:t>The audit staff member performing the work did not adequately understand what needed to be done to address the audit risks.</a:t>
            </a:r>
          </a:p>
          <a:p>
            <a:pPr marL="342900" indent="-342900">
              <a:buFont typeface="Arial" panose="020B0604020202020204" pitchFamily="34" charset="0"/>
              <a:buChar char="•"/>
            </a:pPr>
            <a:r>
              <a:rPr lang="en-ZA" sz="1900" dirty="0"/>
              <a:t>Lack of clarity and depth in the firm methodology regarding audits that are based on control reliance.</a:t>
            </a:r>
          </a:p>
          <a:p>
            <a:pPr marL="342900" indent="-342900">
              <a:buFont typeface="Arial" panose="020B0604020202020204" pitchFamily="34" charset="0"/>
              <a:buChar char="•"/>
            </a:pPr>
            <a:r>
              <a:rPr lang="en-ZA" sz="1900" dirty="0"/>
              <a:t>Lack of documentation regarding discussions on the testing of internal controls on sale of goods.</a:t>
            </a:r>
          </a:p>
          <a:p>
            <a:pPr marL="342900" indent="-342900">
              <a:buFont typeface="Arial" panose="020B0604020202020204" pitchFamily="34" charset="0"/>
              <a:buChar char="•"/>
            </a:pPr>
            <a:r>
              <a:rPr lang="en-ZA" sz="1900" dirty="0"/>
              <a:t>Lack of due consideration for client acceptance and continuance regarding the new listed engagement and the impact on existing engagements.</a:t>
            </a:r>
          </a:p>
          <a:p>
            <a:pPr marL="342900" indent="-342900">
              <a:buAutoNum type="arabicPeriod"/>
            </a:pPr>
            <a:endParaRPr lang="en-ZA" sz="1900" dirty="0"/>
          </a:p>
        </p:txBody>
      </p:sp>
    </p:spTree>
    <p:extLst>
      <p:ext uri="{BB962C8B-B14F-4D97-AF65-F5344CB8AC3E}">
        <p14:creationId xmlns:p14="http://schemas.microsoft.com/office/powerpoint/2010/main" val="34916370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4" end="4"/>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2000" fill="hold"/>
                                        <p:tgtEl>
                                          <p:spTgt spid="3">
                                            <p:txEl>
                                              <p:pRg st="2" end="2"/>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27384"/>
            <a:ext cx="8229600" cy="1143000"/>
          </a:xfrm>
        </p:spPr>
        <p:txBody>
          <a:bodyPr/>
          <a:lstStyle/>
          <a:p>
            <a:r>
              <a:rPr lang="en-ZA" sz="3200" b="1" dirty="0"/>
              <a:t>Example 4: Financial Assets/Liabilities</a:t>
            </a:r>
          </a:p>
        </p:txBody>
      </p:sp>
      <p:sp>
        <p:nvSpPr>
          <p:cNvPr id="4" name="Slide Number Placeholder 3"/>
          <p:cNvSpPr>
            <a:spLocks noGrp="1"/>
          </p:cNvSpPr>
          <p:nvPr>
            <p:ph type="sldNum" sz="quarter" idx="12"/>
          </p:nvPr>
        </p:nvSpPr>
        <p:spPr/>
        <p:txBody>
          <a:bodyPr/>
          <a:lstStyle/>
          <a:p>
            <a:fld id="{8E940DF4-94BE-41DE-9B7E-ECB33340114A}" type="slidenum">
              <a:rPr lang="en-US" smtClean="0"/>
              <a:pPr/>
              <a:t>8</a:t>
            </a:fld>
            <a:endParaRPr lang="en-US"/>
          </a:p>
        </p:txBody>
      </p:sp>
      <p:sp>
        <p:nvSpPr>
          <p:cNvPr id="3" name="TextBox 2"/>
          <p:cNvSpPr txBox="1"/>
          <p:nvPr/>
        </p:nvSpPr>
        <p:spPr>
          <a:xfrm>
            <a:off x="755576" y="1124744"/>
            <a:ext cx="7931224" cy="5801588"/>
          </a:xfrm>
          <a:prstGeom prst="rect">
            <a:avLst/>
          </a:prstGeom>
          <a:noFill/>
        </p:spPr>
        <p:txBody>
          <a:bodyPr wrap="square" rtlCol="0">
            <a:spAutoFit/>
          </a:bodyPr>
          <a:lstStyle/>
          <a:p>
            <a:pPr>
              <a:spcAft>
                <a:spcPts val="600"/>
              </a:spcAft>
            </a:pPr>
            <a:r>
              <a:rPr lang="en-ZA" sz="1900" b="1" u="sng" dirty="0"/>
              <a:t>Finding</a:t>
            </a:r>
          </a:p>
          <a:p>
            <a:r>
              <a:rPr lang="en-ZA" sz="1900" dirty="0"/>
              <a:t>The engagement team identified long outstanding debtors and obtained reasons why the client thinks that the balance should not be written off. There is no documented evidence that the engagement team evaluated management’s identification process and the assessment of possible indicators of impairment relating to receivables.</a:t>
            </a:r>
          </a:p>
          <a:p>
            <a:endParaRPr lang="en-ZA" sz="1900" dirty="0"/>
          </a:p>
          <a:p>
            <a:pPr>
              <a:spcAft>
                <a:spcPts val="600"/>
              </a:spcAft>
            </a:pPr>
            <a:r>
              <a:rPr lang="en-ZA" sz="1900" b="1" u="sng" dirty="0"/>
              <a:t>Context</a:t>
            </a:r>
          </a:p>
          <a:p>
            <a:pPr marL="285750" indent="-285750">
              <a:buFont typeface="Arial" panose="020B0604020202020204" pitchFamily="34" charset="0"/>
              <a:buChar char="•"/>
            </a:pPr>
            <a:r>
              <a:rPr lang="en-ZA" sz="1900" dirty="0"/>
              <a:t>The engagement partner agreed that this was a factual finding.</a:t>
            </a:r>
          </a:p>
          <a:p>
            <a:pPr marL="285750" indent="-285750">
              <a:buFont typeface="Arial" panose="020B0604020202020204" pitchFamily="34" charset="0"/>
              <a:buChar char="•"/>
            </a:pPr>
            <a:r>
              <a:rPr lang="en-ZA" sz="1900" dirty="0"/>
              <a:t>The client is an unsecured credit provider in the micro loan credit industry.</a:t>
            </a:r>
          </a:p>
          <a:p>
            <a:pPr marL="285750" indent="-285750">
              <a:buFont typeface="Arial" panose="020B0604020202020204" pitchFamily="34" charset="0"/>
              <a:buChar char="•"/>
            </a:pPr>
            <a:r>
              <a:rPr lang="en-ZA" sz="1900" dirty="0"/>
              <a:t>The firm accepted the client after the previous auditor had resigned.</a:t>
            </a:r>
          </a:p>
          <a:p>
            <a:pPr marL="285750" indent="-285750">
              <a:buFont typeface="Arial" panose="020B0604020202020204" pitchFamily="34" charset="0"/>
              <a:buChar char="•"/>
            </a:pPr>
            <a:r>
              <a:rPr lang="en-ZA" sz="1900" dirty="0"/>
              <a:t>To win the audit tender, the firm had to apply aggressive competitive tender practices.</a:t>
            </a:r>
          </a:p>
          <a:p>
            <a:pPr marL="285750" indent="-285750">
              <a:buFont typeface="Arial" panose="020B0604020202020204" pitchFamily="34" charset="0"/>
              <a:buChar char="•"/>
            </a:pPr>
            <a:r>
              <a:rPr lang="en-ZA" sz="1900" dirty="0"/>
              <a:t>The tender process was finalised late as the previous auditor resigned late in the process, leaving little time for the new auditors to complete their audit.</a:t>
            </a:r>
          </a:p>
          <a:p>
            <a:endParaRPr lang="en-ZA" sz="1900" dirty="0"/>
          </a:p>
          <a:p>
            <a:endParaRPr lang="en-ZA" sz="1900" dirty="0"/>
          </a:p>
        </p:txBody>
      </p:sp>
    </p:spTree>
    <p:extLst>
      <p:ext uri="{BB962C8B-B14F-4D97-AF65-F5344CB8AC3E}">
        <p14:creationId xmlns:p14="http://schemas.microsoft.com/office/powerpoint/2010/main" val="324732658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a:t>Financial Assets/Liabilities</a:t>
            </a:r>
            <a:br>
              <a:rPr lang="en-ZA" sz="3200" b="1" dirty="0"/>
            </a:br>
            <a:r>
              <a:rPr lang="en-ZA" sz="3200" b="1" dirty="0">
                <a:solidFill>
                  <a:srgbClr val="C00000"/>
                </a:solidFill>
              </a:rPr>
              <a:t>Root Causes </a:t>
            </a:r>
          </a:p>
        </p:txBody>
      </p:sp>
      <p:sp>
        <p:nvSpPr>
          <p:cNvPr id="4" name="Slide Number Placeholder 3"/>
          <p:cNvSpPr>
            <a:spLocks noGrp="1"/>
          </p:cNvSpPr>
          <p:nvPr>
            <p:ph type="sldNum" sz="quarter" idx="12"/>
          </p:nvPr>
        </p:nvSpPr>
        <p:spPr/>
        <p:txBody>
          <a:bodyPr/>
          <a:lstStyle/>
          <a:p>
            <a:fld id="{8E940DF4-94BE-41DE-9B7E-ECB33340114A}" type="slidenum">
              <a:rPr lang="en-US" smtClean="0"/>
              <a:pPr/>
              <a:t>9</a:t>
            </a:fld>
            <a:endParaRPr lang="en-US"/>
          </a:p>
        </p:txBody>
      </p:sp>
      <p:sp>
        <p:nvSpPr>
          <p:cNvPr id="3" name="TextBox 2"/>
          <p:cNvSpPr txBox="1"/>
          <p:nvPr/>
        </p:nvSpPr>
        <p:spPr>
          <a:xfrm>
            <a:off x="755576" y="1556792"/>
            <a:ext cx="7128792" cy="4478149"/>
          </a:xfrm>
          <a:prstGeom prst="rect">
            <a:avLst/>
          </a:prstGeom>
          <a:noFill/>
        </p:spPr>
        <p:txBody>
          <a:bodyPr wrap="square" rtlCol="0">
            <a:spAutoFit/>
          </a:bodyPr>
          <a:lstStyle/>
          <a:p>
            <a:pPr marL="342900" indent="-342900">
              <a:buFont typeface="Arial" panose="020B0604020202020204" pitchFamily="34" charset="0"/>
              <a:buChar char="•"/>
            </a:pPr>
            <a:r>
              <a:rPr lang="en-ZA" sz="1900" dirty="0"/>
              <a:t>Lack of consideration regarding the assignment of appropriate time and qualified staff when tendering for the engagement.</a:t>
            </a:r>
          </a:p>
          <a:p>
            <a:pPr marL="342900" indent="-342900">
              <a:buFont typeface="Arial" panose="020B0604020202020204" pitchFamily="34" charset="0"/>
              <a:buChar char="•"/>
            </a:pPr>
            <a:r>
              <a:rPr lang="en-ZA" sz="1900" dirty="0"/>
              <a:t>Lack of consideration regarding acceptance and continuance, for example, why the previous auditor resigned and whether the firm had adequate resources to effectively complete the audit.</a:t>
            </a:r>
          </a:p>
          <a:p>
            <a:pPr marL="342900" indent="-342900">
              <a:buFont typeface="Arial" panose="020B0604020202020204" pitchFamily="34" charset="0"/>
              <a:buChar char="•"/>
            </a:pPr>
            <a:r>
              <a:rPr lang="en-ZA" sz="1900" dirty="0"/>
              <a:t>Discussions and testing performed were not adequately documented due to poor staff training.</a:t>
            </a:r>
          </a:p>
          <a:p>
            <a:pPr marL="342900" indent="-342900">
              <a:buFont typeface="Arial" panose="020B0604020202020204" pitchFamily="34" charset="0"/>
              <a:buChar char="•"/>
            </a:pPr>
            <a:r>
              <a:rPr lang="en-ZA" sz="1900" dirty="0"/>
              <a:t>Lack of supervision and review by the engagement partner on a significant risk item; provisions for doubtful debts for a client in the credit industry.</a:t>
            </a:r>
          </a:p>
          <a:p>
            <a:pPr marL="342900" indent="-342900">
              <a:buFont typeface="Arial" panose="020B0604020202020204" pitchFamily="34" charset="0"/>
              <a:buChar char="•"/>
            </a:pPr>
            <a:r>
              <a:rPr lang="en-ZA" sz="1900" dirty="0"/>
              <a:t>Inappropriate risk assessment due to the firm methodology not specifically addressing the credit industry.</a:t>
            </a:r>
          </a:p>
          <a:p>
            <a:pPr marL="342900" indent="-342900">
              <a:buAutoNum type="arabicPeriod"/>
            </a:pPr>
            <a:endParaRPr lang="en-ZA" sz="1900" dirty="0"/>
          </a:p>
        </p:txBody>
      </p:sp>
    </p:spTree>
    <p:extLst>
      <p:ext uri="{BB962C8B-B14F-4D97-AF65-F5344CB8AC3E}">
        <p14:creationId xmlns:p14="http://schemas.microsoft.com/office/powerpoint/2010/main" val="26728976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0" end="0"/>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2000" fill="hold"/>
                                        <p:tgtEl>
                                          <p:spTgt spid="3">
                                            <p:txEl>
                                              <p:pRg st="1" end="1"/>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IRBA landscape presentation - IFIAR</Template>
  <TotalTime>1424</TotalTime>
  <Words>1461</Words>
  <Application>Microsoft Office PowerPoint</Application>
  <PresentationFormat>On-screen Show (4:3)</PresentationFormat>
  <Paragraphs>144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Default Design</vt:lpstr>
      <vt:lpstr>Root Cause Analysis (RCA)  Information Session   Case Studies</vt:lpstr>
      <vt:lpstr>Example 1: Property, Plant and Equipment (PPE)</vt:lpstr>
      <vt:lpstr>Property, Plant and Equipment  Possible Root Causes </vt:lpstr>
      <vt:lpstr>Example 2: Revenue</vt:lpstr>
      <vt:lpstr>Revenue Root Causes </vt:lpstr>
      <vt:lpstr>Example 3: Internal Controls</vt:lpstr>
      <vt:lpstr>Internal Control Root Causes </vt:lpstr>
      <vt:lpstr>Example 4: Financial Assets/Liabilities</vt:lpstr>
      <vt:lpstr>Financial Assets/Liabilities Root Causes </vt:lpstr>
      <vt:lpstr>Example 5: Risk Assessment  and Response</vt:lpstr>
      <vt:lpstr>Risk Assessment and Response Root Causes </vt:lpstr>
      <vt:lpstr>Example 6: Engagement Quality Control Review (EQCR) </vt:lpstr>
      <vt:lpstr>Engagement Quality Control Review  Root Causes </vt:lpstr>
      <vt:lpstr>Closing remarks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Sadhir Issirinarain</dc:creator>
  <cp:lastModifiedBy>Imre Nagy</cp:lastModifiedBy>
  <cp:revision>82</cp:revision>
  <dcterms:created xsi:type="dcterms:W3CDTF">2017-05-05T07:34:43Z</dcterms:created>
  <dcterms:modified xsi:type="dcterms:W3CDTF">2017-06-14T15:48:20Z</dcterms:modified>
</cp:coreProperties>
</file>