
<file path=[Content_Types].xml><?xml version="1.0" encoding="utf-8"?>
<Types xmlns="http://schemas.openxmlformats.org/package/2006/content-types">
  <Default Extension="png" ContentType="image/png"/>
  <Default Extension="jfif" ContentType="image/jpe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89" r:id="rId3"/>
    <p:sldId id="291" r:id="rId4"/>
    <p:sldId id="293" r:id="rId5"/>
    <p:sldId id="294" r:id="rId6"/>
    <p:sldId id="290" r:id="rId7"/>
    <p:sldId id="268" r:id="rId8"/>
    <p:sldId id="292" r:id="rId9"/>
    <p:sldId id="295" r:id="rId10"/>
    <p:sldId id="288" r:id="rId11"/>
    <p:sldId id="259" r:id="rId12"/>
    <p:sldId id="260" r:id="rId13"/>
    <p:sldId id="261" r:id="rId14"/>
    <p:sldId id="262" r:id="rId15"/>
    <p:sldId id="264" r:id="rId16"/>
    <p:sldId id="272" r:id="rId17"/>
    <p:sldId id="267" r:id="rId18"/>
    <p:sldId id="269" r:id="rId19"/>
    <p:sldId id="279" r:id="rId20"/>
    <p:sldId id="270" r:id="rId21"/>
    <p:sldId id="271" r:id="rId22"/>
    <p:sldId id="275" r:id="rId23"/>
    <p:sldId id="276" r:id="rId24"/>
    <p:sldId id="273" r:id="rId25"/>
    <p:sldId id="274" r:id="rId26"/>
    <p:sldId id="280" r:id="rId27"/>
    <p:sldId id="281" r:id="rId28"/>
    <p:sldId id="278" r:id="rId29"/>
    <p:sldId id="282" r:id="rId30"/>
    <p:sldId id="299" r:id="rId31"/>
    <p:sldId id="284" r:id="rId32"/>
    <p:sldId id="285" r:id="rId33"/>
    <p:sldId id="286" r:id="rId34"/>
    <p:sldId id="287" r:id="rId35"/>
    <p:sldId id="277" r:id="rId36"/>
    <p:sldId id="300" r:id="rId37"/>
    <p:sldId id="296"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leka Mangquku" initials="L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3" autoAdjust="0"/>
    <p:restoredTop sz="83890" autoAdjust="0"/>
  </p:normalViewPr>
  <p:slideViewPr>
    <p:cSldViewPr>
      <p:cViewPr varScale="1">
        <p:scale>
          <a:sx n="97" d="100"/>
          <a:sy n="97" d="100"/>
        </p:scale>
        <p:origin x="1980" y="96"/>
      </p:cViewPr>
      <p:guideLst>
        <p:guide orient="horz" pos="2160"/>
        <p:guide pos="2880"/>
      </p:guideLst>
    </p:cSldViewPr>
  </p:slideViewPr>
  <p:notesTextViewPr>
    <p:cViewPr>
      <p:scale>
        <a:sx n="100" d="100"/>
        <a:sy n="100" d="100"/>
      </p:scale>
      <p:origin x="0" y="0"/>
    </p:cViewPr>
  </p:notesTextViewPr>
  <p:notesViewPr>
    <p:cSldViewPr>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58412F-8B03-4EC6-9A5D-EBB76AB93A08}" type="doc">
      <dgm:prSet loTypeId="urn:microsoft.com/office/officeart/2005/8/layout/gear1" loCatId="process" qsTypeId="urn:microsoft.com/office/officeart/2005/8/quickstyle/simple1" qsCatId="simple" csTypeId="urn:microsoft.com/office/officeart/2005/8/colors/accent1_2" csCatId="accent1" phldr="1"/>
      <dgm:spPr/>
    </dgm:pt>
    <dgm:pt modelId="{2393E816-022C-44B9-AA68-D97ED7E7B450}">
      <dgm:prSet phldrT="[Text]"/>
      <dgm:spPr>
        <a:solidFill>
          <a:srgbClr val="C00000"/>
        </a:solidFill>
      </dgm:spPr>
      <dgm:t>
        <a:bodyPr/>
        <a:lstStyle/>
        <a:p>
          <a:r>
            <a:rPr lang="en-US" dirty="0"/>
            <a:t>People</a:t>
          </a:r>
        </a:p>
      </dgm:t>
    </dgm:pt>
    <dgm:pt modelId="{5533086E-4FDA-42AC-BEE4-F7391C811381}" type="parTrans" cxnId="{AC37E8A5-2F78-4ACA-B298-033A896ECA78}">
      <dgm:prSet/>
      <dgm:spPr/>
      <dgm:t>
        <a:bodyPr/>
        <a:lstStyle/>
        <a:p>
          <a:endParaRPr lang="en-US"/>
        </a:p>
      </dgm:t>
    </dgm:pt>
    <dgm:pt modelId="{6B493381-2F8C-461F-8758-30881918023D}" type="sibTrans" cxnId="{AC37E8A5-2F78-4ACA-B298-033A896ECA78}">
      <dgm:prSet/>
      <dgm:spPr>
        <a:solidFill>
          <a:srgbClr val="C00000"/>
        </a:solidFill>
        <a:effectLst>
          <a:glow rad="127000">
            <a:schemeClr val="bg1"/>
          </a:glow>
        </a:effectLst>
      </dgm:spPr>
      <dgm:t>
        <a:bodyPr/>
        <a:lstStyle/>
        <a:p>
          <a:endParaRPr lang="en-US"/>
        </a:p>
      </dgm:t>
    </dgm:pt>
    <dgm:pt modelId="{065A2EF1-CAE9-4464-9FB3-D4EF37F88AE1}">
      <dgm:prSet phldrT="[Text]"/>
      <dgm:spPr>
        <a:solidFill>
          <a:srgbClr val="C00000"/>
        </a:solidFill>
        <a:effectLst>
          <a:glow rad="127000">
            <a:schemeClr val="bg1"/>
          </a:glow>
        </a:effectLst>
      </dgm:spPr>
      <dgm:t>
        <a:bodyPr/>
        <a:lstStyle/>
        <a:p>
          <a:r>
            <a:rPr lang="en-US" dirty="0"/>
            <a:t>Policy</a:t>
          </a:r>
        </a:p>
      </dgm:t>
    </dgm:pt>
    <dgm:pt modelId="{A1FA1FC4-4130-4B33-89E6-64872F9FAD51}" type="sibTrans" cxnId="{22EEFC15-8A1F-4264-BAB8-7CC895A51594}">
      <dgm:prSet/>
      <dgm:spPr>
        <a:solidFill>
          <a:srgbClr val="C00000"/>
        </a:solidFill>
        <a:effectLst>
          <a:glow rad="127000">
            <a:schemeClr val="bg1"/>
          </a:glow>
        </a:effectLst>
      </dgm:spPr>
      <dgm:t>
        <a:bodyPr/>
        <a:lstStyle/>
        <a:p>
          <a:endParaRPr lang="en-US"/>
        </a:p>
      </dgm:t>
    </dgm:pt>
    <dgm:pt modelId="{8243256A-6414-449C-8E66-C289049D5CF8}" type="parTrans" cxnId="{22EEFC15-8A1F-4264-BAB8-7CC895A51594}">
      <dgm:prSet/>
      <dgm:spPr/>
      <dgm:t>
        <a:bodyPr/>
        <a:lstStyle/>
        <a:p>
          <a:endParaRPr lang="en-US"/>
        </a:p>
      </dgm:t>
    </dgm:pt>
    <dgm:pt modelId="{39EF9737-D933-4548-B94F-65B2F7F90EE3}" type="pres">
      <dgm:prSet presAssocID="{8058412F-8B03-4EC6-9A5D-EBB76AB93A08}" presName="composite" presStyleCnt="0">
        <dgm:presLayoutVars>
          <dgm:chMax val="3"/>
          <dgm:animLvl val="lvl"/>
          <dgm:resizeHandles val="exact"/>
        </dgm:presLayoutVars>
      </dgm:prSet>
      <dgm:spPr/>
    </dgm:pt>
    <dgm:pt modelId="{C8C245AE-39E5-4323-AA08-0A0EC597D91D}" type="pres">
      <dgm:prSet presAssocID="{2393E816-022C-44B9-AA68-D97ED7E7B450}" presName="gear1" presStyleLbl="node1" presStyleIdx="0" presStyleCnt="2" custLinFactNeighborX="4817" custLinFactNeighborY="7238">
        <dgm:presLayoutVars>
          <dgm:chMax val="1"/>
          <dgm:bulletEnabled val="1"/>
        </dgm:presLayoutVars>
      </dgm:prSet>
      <dgm:spPr/>
      <dgm:t>
        <a:bodyPr/>
        <a:lstStyle/>
        <a:p>
          <a:endParaRPr lang="en-GB"/>
        </a:p>
      </dgm:t>
    </dgm:pt>
    <dgm:pt modelId="{8F1F52D2-9F25-472F-B52C-09D3472A5015}" type="pres">
      <dgm:prSet presAssocID="{2393E816-022C-44B9-AA68-D97ED7E7B450}" presName="gear1srcNode" presStyleLbl="node1" presStyleIdx="0" presStyleCnt="2"/>
      <dgm:spPr/>
      <dgm:t>
        <a:bodyPr/>
        <a:lstStyle/>
        <a:p>
          <a:endParaRPr lang="en-GB"/>
        </a:p>
      </dgm:t>
    </dgm:pt>
    <dgm:pt modelId="{766F5CA4-BDE4-4E2C-B64A-1B95A3F05ABF}" type="pres">
      <dgm:prSet presAssocID="{2393E816-022C-44B9-AA68-D97ED7E7B450}" presName="gear1dstNode" presStyleLbl="node1" presStyleIdx="0" presStyleCnt="2"/>
      <dgm:spPr/>
      <dgm:t>
        <a:bodyPr/>
        <a:lstStyle/>
        <a:p>
          <a:endParaRPr lang="en-GB"/>
        </a:p>
      </dgm:t>
    </dgm:pt>
    <dgm:pt modelId="{3CD61DAF-526B-41E1-B5D1-95591CE47A43}" type="pres">
      <dgm:prSet presAssocID="{065A2EF1-CAE9-4464-9FB3-D4EF37F88AE1}" presName="gear2" presStyleLbl="node1" presStyleIdx="1" presStyleCnt="2" custLinFactNeighborX="4392" custLinFactNeighborY="-9545">
        <dgm:presLayoutVars>
          <dgm:chMax val="1"/>
          <dgm:bulletEnabled val="1"/>
        </dgm:presLayoutVars>
      </dgm:prSet>
      <dgm:spPr/>
      <dgm:t>
        <a:bodyPr/>
        <a:lstStyle/>
        <a:p>
          <a:endParaRPr lang="en-GB"/>
        </a:p>
      </dgm:t>
    </dgm:pt>
    <dgm:pt modelId="{14D64BD2-F96A-45F8-BDA3-F8541D21E1DF}" type="pres">
      <dgm:prSet presAssocID="{065A2EF1-CAE9-4464-9FB3-D4EF37F88AE1}" presName="gear2srcNode" presStyleLbl="node1" presStyleIdx="1" presStyleCnt="2"/>
      <dgm:spPr/>
      <dgm:t>
        <a:bodyPr/>
        <a:lstStyle/>
        <a:p>
          <a:endParaRPr lang="en-GB"/>
        </a:p>
      </dgm:t>
    </dgm:pt>
    <dgm:pt modelId="{AE450236-330F-4341-BF27-FC30688DC673}" type="pres">
      <dgm:prSet presAssocID="{065A2EF1-CAE9-4464-9FB3-D4EF37F88AE1}" presName="gear2dstNode" presStyleLbl="node1" presStyleIdx="1" presStyleCnt="2"/>
      <dgm:spPr/>
      <dgm:t>
        <a:bodyPr/>
        <a:lstStyle/>
        <a:p>
          <a:endParaRPr lang="en-GB"/>
        </a:p>
      </dgm:t>
    </dgm:pt>
    <dgm:pt modelId="{AFB78536-C1C4-4308-A462-8948F9BE8D18}" type="pres">
      <dgm:prSet presAssocID="{6B493381-2F8C-461F-8758-30881918023D}" presName="connector1" presStyleLbl="sibTrans2D1" presStyleIdx="0" presStyleCnt="2"/>
      <dgm:spPr/>
      <dgm:t>
        <a:bodyPr/>
        <a:lstStyle/>
        <a:p>
          <a:endParaRPr lang="en-GB"/>
        </a:p>
      </dgm:t>
    </dgm:pt>
    <dgm:pt modelId="{C86D6A42-A707-402D-A992-C5A8C0B63684}" type="pres">
      <dgm:prSet presAssocID="{A1FA1FC4-4130-4B33-89E6-64872F9FAD51}" presName="connector2" presStyleLbl="sibTrans2D1" presStyleIdx="1" presStyleCnt="2"/>
      <dgm:spPr/>
      <dgm:t>
        <a:bodyPr/>
        <a:lstStyle/>
        <a:p>
          <a:endParaRPr lang="en-GB"/>
        </a:p>
      </dgm:t>
    </dgm:pt>
  </dgm:ptLst>
  <dgm:cxnLst>
    <dgm:cxn modelId="{C3691AF7-7BDE-4B8F-AE80-BEC4C08B10F5}" type="presOf" srcId="{A1FA1FC4-4130-4B33-89E6-64872F9FAD51}" destId="{C86D6A42-A707-402D-A992-C5A8C0B63684}" srcOrd="0" destOrd="0" presId="urn:microsoft.com/office/officeart/2005/8/layout/gear1"/>
    <dgm:cxn modelId="{56253A59-51A9-4EC2-A930-79C80DFDB8BD}" type="presOf" srcId="{2393E816-022C-44B9-AA68-D97ED7E7B450}" destId="{8F1F52D2-9F25-472F-B52C-09D3472A5015}" srcOrd="1" destOrd="0" presId="urn:microsoft.com/office/officeart/2005/8/layout/gear1"/>
    <dgm:cxn modelId="{8234A93C-9788-4BB7-9F64-3A298201F26E}" type="presOf" srcId="{6B493381-2F8C-461F-8758-30881918023D}" destId="{AFB78536-C1C4-4308-A462-8948F9BE8D18}" srcOrd="0" destOrd="0" presId="urn:microsoft.com/office/officeart/2005/8/layout/gear1"/>
    <dgm:cxn modelId="{32D9643E-BDB9-4AA5-AF74-CF288F5B7CE5}" type="presOf" srcId="{065A2EF1-CAE9-4464-9FB3-D4EF37F88AE1}" destId="{3CD61DAF-526B-41E1-B5D1-95591CE47A43}" srcOrd="0" destOrd="0" presId="urn:microsoft.com/office/officeart/2005/8/layout/gear1"/>
    <dgm:cxn modelId="{7980B847-B79C-491B-9133-EB788099EDBA}" type="presOf" srcId="{2393E816-022C-44B9-AA68-D97ED7E7B450}" destId="{766F5CA4-BDE4-4E2C-B64A-1B95A3F05ABF}" srcOrd="2" destOrd="0" presId="urn:microsoft.com/office/officeart/2005/8/layout/gear1"/>
    <dgm:cxn modelId="{AC37E8A5-2F78-4ACA-B298-033A896ECA78}" srcId="{8058412F-8B03-4EC6-9A5D-EBB76AB93A08}" destId="{2393E816-022C-44B9-AA68-D97ED7E7B450}" srcOrd="0" destOrd="0" parTransId="{5533086E-4FDA-42AC-BEE4-F7391C811381}" sibTransId="{6B493381-2F8C-461F-8758-30881918023D}"/>
    <dgm:cxn modelId="{60C47ABF-A62A-45D5-AB08-640C5F1622F8}" type="presOf" srcId="{065A2EF1-CAE9-4464-9FB3-D4EF37F88AE1}" destId="{14D64BD2-F96A-45F8-BDA3-F8541D21E1DF}" srcOrd="1" destOrd="0" presId="urn:microsoft.com/office/officeart/2005/8/layout/gear1"/>
    <dgm:cxn modelId="{5DE5BB67-4A23-431A-8925-34B09BCFFA41}" type="presOf" srcId="{8058412F-8B03-4EC6-9A5D-EBB76AB93A08}" destId="{39EF9737-D933-4548-B94F-65B2F7F90EE3}" srcOrd="0" destOrd="0" presId="urn:microsoft.com/office/officeart/2005/8/layout/gear1"/>
    <dgm:cxn modelId="{F8D8A41A-AB2B-4531-86D0-30750D03A5F9}" type="presOf" srcId="{065A2EF1-CAE9-4464-9FB3-D4EF37F88AE1}" destId="{AE450236-330F-4341-BF27-FC30688DC673}" srcOrd="2" destOrd="0" presId="urn:microsoft.com/office/officeart/2005/8/layout/gear1"/>
    <dgm:cxn modelId="{7581EF5D-7A44-4F3B-BC0D-16ED501442C2}" type="presOf" srcId="{2393E816-022C-44B9-AA68-D97ED7E7B450}" destId="{C8C245AE-39E5-4323-AA08-0A0EC597D91D}" srcOrd="0" destOrd="0" presId="urn:microsoft.com/office/officeart/2005/8/layout/gear1"/>
    <dgm:cxn modelId="{22EEFC15-8A1F-4264-BAB8-7CC895A51594}" srcId="{8058412F-8B03-4EC6-9A5D-EBB76AB93A08}" destId="{065A2EF1-CAE9-4464-9FB3-D4EF37F88AE1}" srcOrd="1" destOrd="0" parTransId="{8243256A-6414-449C-8E66-C289049D5CF8}" sibTransId="{A1FA1FC4-4130-4B33-89E6-64872F9FAD51}"/>
    <dgm:cxn modelId="{25AC9099-13F8-4944-BF75-AE0207AE9264}" type="presParOf" srcId="{39EF9737-D933-4548-B94F-65B2F7F90EE3}" destId="{C8C245AE-39E5-4323-AA08-0A0EC597D91D}" srcOrd="0" destOrd="0" presId="urn:microsoft.com/office/officeart/2005/8/layout/gear1"/>
    <dgm:cxn modelId="{C444523F-418B-4A93-8311-0604D99DD076}" type="presParOf" srcId="{39EF9737-D933-4548-B94F-65B2F7F90EE3}" destId="{8F1F52D2-9F25-472F-B52C-09D3472A5015}" srcOrd="1" destOrd="0" presId="urn:microsoft.com/office/officeart/2005/8/layout/gear1"/>
    <dgm:cxn modelId="{61AA4EA4-37B6-4E94-AA71-D319AB0AA683}" type="presParOf" srcId="{39EF9737-D933-4548-B94F-65B2F7F90EE3}" destId="{766F5CA4-BDE4-4E2C-B64A-1B95A3F05ABF}" srcOrd="2" destOrd="0" presId="urn:microsoft.com/office/officeart/2005/8/layout/gear1"/>
    <dgm:cxn modelId="{A954854F-35D0-449A-AB0E-15083C4B78CD}" type="presParOf" srcId="{39EF9737-D933-4548-B94F-65B2F7F90EE3}" destId="{3CD61DAF-526B-41E1-B5D1-95591CE47A43}" srcOrd="3" destOrd="0" presId="urn:microsoft.com/office/officeart/2005/8/layout/gear1"/>
    <dgm:cxn modelId="{F2491BFB-2DFB-4FCB-B179-540D80B03344}" type="presParOf" srcId="{39EF9737-D933-4548-B94F-65B2F7F90EE3}" destId="{14D64BD2-F96A-45F8-BDA3-F8541D21E1DF}" srcOrd="4" destOrd="0" presId="urn:microsoft.com/office/officeart/2005/8/layout/gear1"/>
    <dgm:cxn modelId="{27E3EA8C-FD32-479C-97D8-E844181B35E0}" type="presParOf" srcId="{39EF9737-D933-4548-B94F-65B2F7F90EE3}" destId="{AE450236-330F-4341-BF27-FC30688DC673}" srcOrd="5" destOrd="0" presId="urn:microsoft.com/office/officeart/2005/8/layout/gear1"/>
    <dgm:cxn modelId="{E0F6E50F-B3C6-4D92-9EF6-EDD1D1BC7556}" type="presParOf" srcId="{39EF9737-D933-4548-B94F-65B2F7F90EE3}" destId="{AFB78536-C1C4-4308-A462-8948F9BE8D18}" srcOrd="6" destOrd="0" presId="urn:microsoft.com/office/officeart/2005/8/layout/gear1"/>
    <dgm:cxn modelId="{150FCEAE-7D95-46A8-B63C-7C1E953484DE}" type="presParOf" srcId="{39EF9737-D933-4548-B94F-65B2F7F90EE3}" destId="{C86D6A42-A707-402D-A992-C5A8C0B63684}" srcOrd="7" destOrd="0" presId="urn:microsoft.com/office/officeart/2005/8/layout/gear1"/>
  </dgm:cxnLst>
  <dgm:bg>
    <a:effectLst>
      <a:glow rad="127000">
        <a:srgbClr val="C00000"/>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0EBD47-8939-4D98-8D61-8FA857AF0D2E}" type="datetimeFigureOut">
              <a:rPr lang="en-US" smtClean="0"/>
              <a:t>6/14/2017</a:t>
            </a:fld>
            <a:endParaRPr lang="en-Z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BC22E7-2D11-4E89-8A0C-593E41A43E3F}" type="slidenum">
              <a:rPr lang="en-ZA" smtClean="0"/>
              <a:t>‹#›</a:t>
            </a:fld>
            <a:endParaRPr lang="en-ZA" dirty="0"/>
          </a:p>
        </p:txBody>
      </p:sp>
    </p:spTree>
    <p:extLst>
      <p:ext uri="{BB962C8B-B14F-4D97-AF65-F5344CB8AC3E}">
        <p14:creationId xmlns:p14="http://schemas.microsoft.com/office/powerpoint/2010/main" val="26004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CBC22E7-2D11-4E89-8A0C-593E41A43E3F}" type="slidenum">
              <a:rPr lang="en-ZA" smtClean="0"/>
              <a:t>1</a:t>
            </a:fld>
            <a:endParaRPr lang="en-ZA" dirty="0"/>
          </a:p>
        </p:txBody>
      </p:sp>
    </p:spTree>
    <p:extLst>
      <p:ext uri="{BB962C8B-B14F-4D97-AF65-F5344CB8AC3E}">
        <p14:creationId xmlns:p14="http://schemas.microsoft.com/office/powerpoint/2010/main" val="3868955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BC22E7-2D11-4E89-8A0C-593E41A43E3F}" type="slidenum">
              <a:rPr lang="en-ZA" smtClean="0"/>
              <a:t>20</a:t>
            </a:fld>
            <a:endParaRPr lang="en-ZA" dirty="0"/>
          </a:p>
        </p:txBody>
      </p:sp>
    </p:spTree>
    <p:extLst>
      <p:ext uri="{BB962C8B-B14F-4D97-AF65-F5344CB8AC3E}">
        <p14:creationId xmlns:p14="http://schemas.microsoft.com/office/powerpoint/2010/main" val="380586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CBC22E7-2D11-4E89-8A0C-593E41A43E3F}" type="slidenum">
              <a:rPr lang="en-ZA" smtClean="0"/>
              <a:t>2</a:t>
            </a:fld>
            <a:endParaRPr lang="en-ZA" dirty="0"/>
          </a:p>
        </p:txBody>
      </p:sp>
    </p:spTree>
    <p:extLst>
      <p:ext uri="{BB962C8B-B14F-4D97-AF65-F5344CB8AC3E}">
        <p14:creationId xmlns:p14="http://schemas.microsoft.com/office/powerpoint/2010/main" val="5843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CBC22E7-2D11-4E89-8A0C-593E41A43E3F}" type="slidenum">
              <a:rPr lang="en-ZA" smtClean="0"/>
              <a:t>3</a:t>
            </a:fld>
            <a:endParaRPr lang="en-ZA" dirty="0"/>
          </a:p>
        </p:txBody>
      </p:sp>
    </p:spTree>
    <p:extLst>
      <p:ext uri="{BB962C8B-B14F-4D97-AF65-F5344CB8AC3E}">
        <p14:creationId xmlns:p14="http://schemas.microsoft.com/office/powerpoint/2010/main" val="2685307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CBC22E7-2D11-4E89-8A0C-593E41A43E3F}" type="slidenum">
              <a:rPr lang="en-ZA" smtClean="0"/>
              <a:t>4</a:t>
            </a:fld>
            <a:endParaRPr lang="en-ZA" dirty="0"/>
          </a:p>
        </p:txBody>
      </p:sp>
    </p:spTree>
    <p:extLst>
      <p:ext uri="{BB962C8B-B14F-4D97-AF65-F5344CB8AC3E}">
        <p14:creationId xmlns:p14="http://schemas.microsoft.com/office/powerpoint/2010/main" val="2187784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CBC22E7-2D11-4E89-8A0C-593E41A43E3F}" type="slidenum">
              <a:rPr lang="en-ZA" smtClean="0"/>
              <a:t>5</a:t>
            </a:fld>
            <a:endParaRPr lang="en-ZA" dirty="0"/>
          </a:p>
        </p:txBody>
      </p:sp>
    </p:spTree>
    <p:extLst>
      <p:ext uri="{BB962C8B-B14F-4D97-AF65-F5344CB8AC3E}">
        <p14:creationId xmlns:p14="http://schemas.microsoft.com/office/powerpoint/2010/main" val="698617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CBC22E7-2D11-4E89-8A0C-593E41A43E3F}" type="slidenum">
              <a:rPr lang="en-ZA" smtClean="0"/>
              <a:t>6</a:t>
            </a:fld>
            <a:endParaRPr lang="en-ZA" dirty="0"/>
          </a:p>
        </p:txBody>
      </p:sp>
    </p:spTree>
    <p:extLst>
      <p:ext uri="{BB962C8B-B14F-4D97-AF65-F5344CB8AC3E}">
        <p14:creationId xmlns:p14="http://schemas.microsoft.com/office/powerpoint/2010/main" val="3170511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CBC22E7-2D11-4E89-8A0C-593E41A43E3F}" type="slidenum">
              <a:rPr lang="en-ZA" smtClean="0"/>
              <a:t>8</a:t>
            </a:fld>
            <a:endParaRPr lang="en-ZA" dirty="0"/>
          </a:p>
        </p:txBody>
      </p:sp>
    </p:spTree>
    <p:extLst>
      <p:ext uri="{BB962C8B-B14F-4D97-AF65-F5344CB8AC3E}">
        <p14:creationId xmlns:p14="http://schemas.microsoft.com/office/powerpoint/2010/main" val="2982144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CBC22E7-2D11-4E89-8A0C-593E41A43E3F}" type="slidenum">
              <a:rPr lang="en-ZA" smtClean="0"/>
              <a:t>9</a:t>
            </a:fld>
            <a:endParaRPr lang="en-ZA" dirty="0"/>
          </a:p>
        </p:txBody>
      </p:sp>
    </p:spTree>
    <p:extLst>
      <p:ext uri="{BB962C8B-B14F-4D97-AF65-F5344CB8AC3E}">
        <p14:creationId xmlns:p14="http://schemas.microsoft.com/office/powerpoint/2010/main" val="598509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CBC22E7-2D11-4E89-8A0C-593E41A43E3F}" type="slidenum">
              <a:rPr lang="en-ZA" smtClean="0"/>
              <a:t>10</a:t>
            </a:fld>
            <a:endParaRPr lang="en-ZA" dirty="0"/>
          </a:p>
        </p:txBody>
      </p:sp>
    </p:spTree>
    <p:extLst>
      <p:ext uri="{BB962C8B-B14F-4D97-AF65-F5344CB8AC3E}">
        <p14:creationId xmlns:p14="http://schemas.microsoft.com/office/powerpoint/2010/main" val="768510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5F3CD0E-DF0E-47DF-BE1B-5E82D10E8DCE}"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C834B66-9574-4BF9-B018-B6B178EAB6E2}"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8FB32B2E-F571-47B3-BC71-ED9C1FE2D849}"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8E940DF4-94BE-41DE-9B7E-ECB33340114A}"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19257FA-A51B-419B-AD11-4701F64B12C1}"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6C45066C-CA4B-4F49-95A2-2596EB3CBF71}"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08E63723-44E9-4882-BAE3-4245EE178554}"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1B13C411-3222-4A83-9A6B-B20F087BAB60}"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612F697E-A364-4946-A855-CF7385C212CE}"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2ED862ED-1BC2-4056-BEAB-319C5DDDE606}"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Z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07C5DE1-F546-479E-B7C6-8A1370D988CB}"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8286776" y="0"/>
            <a:ext cx="857224"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B7FF2060-994C-4818-80EA-25B1F758D9B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mailto:pcloete@irba.co.za"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7112"/>
            <a:ext cx="8229600" cy="2160240"/>
          </a:xfrm>
        </p:spPr>
        <p:txBody>
          <a:bodyPr/>
          <a:lstStyle/>
          <a:p>
            <a:r>
              <a:rPr lang="en-ZA" sz="2400" dirty="0" smtClean="0"/>
              <a:t/>
            </a:r>
            <a:br>
              <a:rPr lang="en-ZA" sz="2400" dirty="0" smtClean="0"/>
            </a:br>
            <a:r>
              <a:rPr lang="en-ZA" sz="2400" dirty="0" smtClean="0"/>
              <a:t>Presenters:</a:t>
            </a:r>
            <a:r>
              <a:rPr lang="en-ZA" sz="2400" b="1" dirty="0"/>
              <a:t/>
            </a:r>
            <a:br>
              <a:rPr lang="en-ZA" sz="2400" b="1" dirty="0"/>
            </a:br>
            <a:r>
              <a:rPr lang="en-ZA" sz="2400" dirty="0"/>
              <a:t>Imre </a:t>
            </a:r>
            <a:r>
              <a:rPr lang="en-ZA" sz="2400" dirty="0" smtClean="0"/>
              <a:t>Nagy, Pieter Cloete </a:t>
            </a:r>
            <a:br>
              <a:rPr lang="en-ZA" sz="2400" dirty="0" smtClean="0"/>
            </a:br>
            <a:r>
              <a:rPr lang="en-ZA" sz="2400" dirty="0" smtClean="0"/>
              <a:t> </a:t>
            </a:r>
            <a:r>
              <a:rPr lang="en-ZA" sz="2400" dirty="0"/>
              <a:t>&amp; Sadhir Issirinarain</a:t>
            </a:r>
          </a:p>
        </p:txBody>
      </p:sp>
      <p:sp>
        <p:nvSpPr>
          <p:cNvPr id="4" name="Slide Number Placeholder 3"/>
          <p:cNvSpPr>
            <a:spLocks noGrp="1"/>
          </p:cNvSpPr>
          <p:nvPr>
            <p:ph type="sldNum" sz="quarter" idx="12"/>
          </p:nvPr>
        </p:nvSpPr>
        <p:spPr/>
        <p:txBody>
          <a:bodyPr/>
          <a:lstStyle/>
          <a:p>
            <a:fld id="{8E940DF4-94BE-41DE-9B7E-ECB33340114A}" type="slidenum">
              <a:rPr lang="en-US" smtClean="0"/>
              <a:pPr/>
              <a:t>1</a:t>
            </a:fld>
            <a:endParaRPr lang="en-US" dirty="0"/>
          </a:p>
        </p:txBody>
      </p:sp>
      <p:sp>
        <p:nvSpPr>
          <p:cNvPr id="7" name="Title 1"/>
          <p:cNvSpPr txBox="1">
            <a:spLocks/>
          </p:cNvSpPr>
          <p:nvPr/>
        </p:nvSpPr>
        <p:spPr bwMode="auto">
          <a:xfrm>
            <a:off x="457200" y="274638"/>
            <a:ext cx="8229600" cy="12101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ZA" sz="3200" b="1" dirty="0"/>
              <a:t>Root Cause Analysis (RCA) </a:t>
            </a:r>
            <a:br>
              <a:rPr lang="en-ZA" sz="3200" b="1" dirty="0"/>
            </a:br>
            <a:r>
              <a:rPr lang="en-ZA" sz="3200" b="1" dirty="0"/>
              <a:t>Information </a:t>
            </a:r>
            <a:r>
              <a:rPr lang="en-ZA" sz="3200" b="1" dirty="0" smtClean="0"/>
              <a:t>Session</a:t>
            </a:r>
          </a:p>
          <a:p>
            <a:endParaRPr lang="en-ZA" sz="3200" kern="0" dirty="0" smtClean="0"/>
          </a:p>
          <a:p>
            <a:r>
              <a:rPr lang="en-ZA" sz="3200" kern="0" dirty="0" smtClean="0"/>
              <a:t>27 June 2017</a:t>
            </a:r>
            <a:endParaRPr lang="en-ZA" sz="3200" kern="0" dirty="0"/>
          </a:p>
        </p:txBody>
      </p:sp>
      <p:pic>
        <p:nvPicPr>
          <p:cNvPr id="10" name="Picture 9"/>
          <p:cNvPicPr>
            <a:picLocks noChangeAspect="1"/>
          </p:cNvPicPr>
          <p:nvPr/>
        </p:nvPicPr>
        <p:blipFill>
          <a:blip r:embed="rId3"/>
          <a:stretch>
            <a:fillRect/>
          </a:stretch>
        </p:blipFill>
        <p:spPr>
          <a:xfrm>
            <a:off x="2436028" y="2420888"/>
            <a:ext cx="4271943" cy="2392288"/>
          </a:xfrm>
          <a:prstGeom prst="rect">
            <a:avLst/>
          </a:prstGeom>
        </p:spPr>
      </p:pic>
    </p:spTree>
    <p:extLst>
      <p:ext uri="{BB962C8B-B14F-4D97-AF65-F5344CB8AC3E}">
        <p14:creationId xmlns:p14="http://schemas.microsoft.com/office/powerpoint/2010/main" val="135563915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txBody>
          <a:bodyPr/>
          <a:lstStyle/>
          <a:p>
            <a:r>
              <a:rPr lang="en-ZA" sz="3200" b="1" dirty="0"/>
              <a:t>RCA Introduction &amp; Background</a:t>
            </a:r>
          </a:p>
        </p:txBody>
      </p:sp>
      <p:sp>
        <p:nvSpPr>
          <p:cNvPr id="4" name="Slide Number Placeholder 3"/>
          <p:cNvSpPr>
            <a:spLocks noGrp="1"/>
          </p:cNvSpPr>
          <p:nvPr>
            <p:ph type="sldNum" sz="quarter" idx="12"/>
          </p:nvPr>
        </p:nvSpPr>
        <p:spPr/>
        <p:txBody>
          <a:bodyPr/>
          <a:lstStyle/>
          <a:p>
            <a:fld id="{8E940DF4-94BE-41DE-9B7E-ECB33340114A}" type="slidenum">
              <a:rPr lang="en-US" smtClean="0"/>
              <a:pPr/>
              <a:t>10</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735573935"/>
              </p:ext>
            </p:extLst>
          </p:nvPr>
        </p:nvGraphicFramePr>
        <p:xfrm>
          <a:off x="683568" y="1484785"/>
          <a:ext cx="7776864" cy="7482840"/>
        </p:xfrm>
        <a:graphic>
          <a:graphicData uri="http://schemas.openxmlformats.org/drawingml/2006/table">
            <a:tbl>
              <a:tblPr firstRow="1" bandRow="1">
                <a:tableStyleId>{2D5ABB26-0587-4C30-8999-92F81FD0307C}</a:tableStyleId>
              </a:tblPr>
              <a:tblGrid>
                <a:gridCol w="7776864">
                  <a:extLst>
                    <a:ext uri="{9D8B030D-6E8A-4147-A177-3AD203B41FA5}">
                      <a16:colId xmlns="" xmlns:a16="http://schemas.microsoft.com/office/drawing/2014/main" val="237452764"/>
                    </a:ext>
                  </a:extLst>
                </a:gridCol>
              </a:tblGrid>
              <a:tr h="2738875">
                <a:tc>
                  <a:txBody>
                    <a:bodyPr/>
                    <a:lstStyle/>
                    <a:p>
                      <a:pPr marL="0" indent="0">
                        <a:buFont typeface="Wingdings" panose="05000000000000000000" pitchFamily="2" charset="2"/>
                        <a:buNone/>
                      </a:pPr>
                      <a:r>
                        <a:rPr lang="en-ZA" sz="2400" b="1" u="sng" dirty="0"/>
                        <a:t>Sources</a:t>
                      </a:r>
                      <a:r>
                        <a:rPr lang="en-ZA" sz="2400" dirty="0"/>
                        <a:t> </a:t>
                      </a:r>
                    </a:p>
                    <a:p>
                      <a:endParaRPr lang="en-ZA" sz="1800" b="0" kern="1200" dirty="0">
                        <a:solidFill>
                          <a:schemeClr val="tx1"/>
                        </a:solidFill>
                        <a:effectLst/>
                        <a:latin typeface="+mn-lt"/>
                        <a:ea typeface="+mn-ea"/>
                        <a:cs typeface="+mn-cs"/>
                      </a:endParaRPr>
                    </a:p>
                    <a:p>
                      <a:pPr marL="0" indent="0">
                        <a:spcAft>
                          <a:spcPts val="600"/>
                        </a:spcAft>
                        <a:buFont typeface="Arial" panose="020B0604020202020204" pitchFamily="34" charset="0"/>
                        <a:buNone/>
                      </a:pPr>
                      <a:r>
                        <a:rPr lang="en-ZA" sz="1800" b="1" i="1" kern="1200" dirty="0">
                          <a:solidFill>
                            <a:schemeClr val="tx1"/>
                          </a:solidFill>
                          <a:effectLst/>
                          <a:latin typeface="+mn-lt"/>
                          <a:ea typeface="+mn-ea"/>
                          <a:cs typeface="+mn-cs"/>
                        </a:rPr>
                        <a:t>Local: </a:t>
                      </a:r>
                    </a:p>
                    <a:p>
                      <a:pPr marL="285750" indent="-285750">
                        <a:spcAft>
                          <a:spcPts val="600"/>
                        </a:spcAft>
                        <a:buFont typeface="Arial" panose="020B0604020202020204" pitchFamily="34" charset="0"/>
                        <a:buChar char="•"/>
                      </a:pPr>
                      <a:r>
                        <a:rPr lang="en-ZA" sz="1800" b="0" kern="1200" dirty="0">
                          <a:solidFill>
                            <a:schemeClr val="tx1"/>
                          </a:solidFill>
                          <a:effectLst/>
                          <a:latin typeface="+mn-lt"/>
                          <a:ea typeface="+mn-ea"/>
                          <a:cs typeface="+mn-cs"/>
                        </a:rPr>
                        <a:t>IRBA</a:t>
                      </a:r>
                      <a:r>
                        <a:rPr lang="en-ZA" sz="1800" b="0" kern="1200" baseline="0" dirty="0">
                          <a:solidFill>
                            <a:schemeClr val="tx1"/>
                          </a:solidFill>
                          <a:effectLst/>
                          <a:latin typeface="+mn-lt"/>
                          <a:ea typeface="+mn-ea"/>
                          <a:cs typeface="+mn-cs"/>
                        </a:rPr>
                        <a:t> Remedial Action </a:t>
                      </a:r>
                      <a:r>
                        <a:rPr lang="en-ZA" sz="1800" b="0" kern="1200" baseline="0" dirty="0" smtClean="0">
                          <a:solidFill>
                            <a:schemeClr val="tx1"/>
                          </a:solidFill>
                          <a:effectLst/>
                          <a:latin typeface="+mn-lt"/>
                          <a:ea typeface="+mn-ea"/>
                          <a:cs typeface="+mn-cs"/>
                        </a:rPr>
                        <a:t>Process (RAP) feedback</a:t>
                      </a:r>
                      <a:endParaRPr lang="en-ZA" sz="1800" b="0" kern="1200" baseline="0" dirty="0">
                        <a:solidFill>
                          <a:schemeClr val="tx1"/>
                        </a:solidFill>
                        <a:effectLst/>
                        <a:latin typeface="+mn-lt"/>
                        <a:ea typeface="+mn-ea"/>
                        <a:cs typeface="+mn-cs"/>
                      </a:endParaRPr>
                    </a:p>
                    <a:p>
                      <a:pPr marL="285750" indent="-285750">
                        <a:spcAft>
                          <a:spcPts val="600"/>
                        </a:spcAft>
                        <a:buFont typeface="Arial" panose="020B0604020202020204" pitchFamily="34" charset="0"/>
                        <a:buChar char="•"/>
                      </a:pPr>
                      <a:r>
                        <a:rPr lang="en-ZA" sz="1800" b="0" kern="1200" dirty="0">
                          <a:solidFill>
                            <a:schemeClr val="tx1"/>
                          </a:solidFill>
                          <a:effectLst/>
                          <a:latin typeface="+mn-lt"/>
                          <a:ea typeface="+mn-ea"/>
                          <a:cs typeface="+mn-cs"/>
                        </a:rPr>
                        <a:t>2016 Public Inspections Report</a:t>
                      </a:r>
                      <a:r>
                        <a:rPr lang="en-ZA" sz="1800" b="0" kern="1200" baseline="0" dirty="0">
                          <a:solidFill>
                            <a:schemeClr val="tx1"/>
                          </a:solidFill>
                          <a:effectLst/>
                          <a:latin typeface="+mn-lt"/>
                          <a:ea typeface="+mn-ea"/>
                          <a:cs typeface="+mn-cs"/>
                        </a:rPr>
                        <a:t> (refer to the </a:t>
                      </a:r>
                      <a:br>
                        <a:rPr lang="en-ZA" sz="1800" b="0" kern="1200" baseline="0" dirty="0">
                          <a:solidFill>
                            <a:schemeClr val="tx1"/>
                          </a:solidFill>
                          <a:effectLst/>
                          <a:latin typeface="+mn-lt"/>
                          <a:ea typeface="+mn-ea"/>
                          <a:cs typeface="+mn-cs"/>
                        </a:rPr>
                      </a:br>
                      <a:r>
                        <a:rPr lang="en-ZA" sz="1800" b="0" kern="1200" baseline="0" dirty="0">
                          <a:solidFill>
                            <a:schemeClr val="tx1"/>
                          </a:solidFill>
                          <a:effectLst/>
                          <a:latin typeface="+mn-lt"/>
                          <a:ea typeface="+mn-ea"/>
                          <a:cs typeface="+mn-cs"/>
                        </a:rPr>
                        <a:t>IRBA website)</a:t>
                      </a:r>
                    </a:p>
                    <a:p>
                      <a:pPr marL="285750" indent="-285750">
                        <a:spcAft>
                          <a:spcPts val="600"/>
                        </a:spcAft>
                        <a:buFont typeface="Arial" panose="020B0604020202020204" pitchFamily="34" charset="0"/>
                        <a:buChar char="•"/>
                      </a:pPr>
                      <a:r>
                        <a:rPr lang="en-ZA" sz="1800" b="0" kern="1200" dirty="0">
                          <a:solidFill>
                            <a:schemeClr val="tx1"/>
                          </a:solidFill>
                          <a:effectLst/>
                          <a:latin typeface="+mn-lt"/>
                          <a:ea typeface="+mn-ea"/>
                          <a:cs typeface="+mn-cs"/>
                        </a:rPr>
                        <a:t>IRBA </a:t>
                      </a:r>
                      <a:r>
                        <a:rPr lang="en-ZA" sz="1800" b="0" kern="1200" dirty="0" smtClean="0">
                          <a:solidFill>
                            <a:schemeClr val="tx1"/>
                          </a:solidFill>
                          <a:effectLst/>
                          <a:latin typeface="+mn-lt"/>
                          <a:ea typeface="+mn-ea"/>
                          <a:cs typeface="+mn-cs"/>
                        </a:rPr>
                        <a:t>Internal </a:t>
                      </a:r>
                      <a:r>
                        <a:rPr lang="en-ZA" sz="1800" b="0" kern="1200" dirty="0">
                          <a:solidFill>
                            <a:schemeClr val="tx1"/>
                          </a:solidFill>
                          <a:effectLst/>
                          <a:latin typeface="+mn-lt"/>
                          <a:ea typeface="+mn-ea"/>
                          <a:cs typeface="+mn-cs"/>
                        </a:rPr>
                        <a:t>P</a:t>
                      </a:r>
                      <a:r>
                        <a:rPr lang="en-ZA" sz="1800" b="0" kern="1200" dirty="0" smtClean="0">
                          <a:solidFill>
                            <a:schemeClr val="tx1"/>
                          </a:solidFill>
                          <a:effectLst/>
                          <a:latin typeface="+mn-lt"/>
                          <a:ea typeface="+mn-ea"/>
                          <a:cs typeface="+mn-cs"/>
                        </a:rPr>
                        <a:t>olicy </a:t>
                      </a:r>
                      <a:r>
                        <a:rPr lang="en-ZA" sz="1800" b="0" kern="1200" dirty="0">
                          <a:solidFill>
                            <a:schemeClr val="tx1"/>
                          </a:solidFill>
                          <a:effectLst/>
                          <a:latin typeface="+mn-lt"/>
                          <a:ea typeface="+mn-ea"/>
                          <a:cs typeface="+mn-cs"/>
                        </a:rPr>
                        <a:t>and </a:t>
                      </a:r>
                      <a:r>
                        <a:rPr lang="en-ZA" sz="1800" b="0" kern="1200" dirty="0" smtClean="0">
                          <a:solidFill>
                            <a:schemeClr val="tx1"/>
                          </a:solidFill>
                          <a:effectLst/>
                          <a:latin typeface="+mn-lt"/>
                          <a:ea typeface="+mn-ea"/>
                          <a:cs typeface="+mn-cs"/>
                        </a:rPr>
                        <a:t>Procedure (not public)</a:t>
                      </a:r>
                      <a:endParaRPr lang="en-ZA" sz="1800" b="0" kern="1200" baseline="0" dirty="0">
                        <a:solidFill>
                          <a:schemeClr val="tx1"/>
                        </a:solidFill>
                        <a:effectLst/>
                        <a:latin typeface="+mn-lt"/>
                        <a:ea typeface="+mn-ea"/>
                        <a:cs typeface="+mn-cs"/>
                      </a:endParaRPr>
                    </a:p>
                    <a:p>
                      <a:endParaRPr lang="en-ZA" sz="1800" b="0" kern="1200" baseline="0" dirty="0">
                        <a:solidFill>
                          <a:schemeClr val="tx1"/>
                        </a:solidFill>
                        <a:effectLst/>
                        <a:latin typeface="+mn-lt"/>
                        <a:ea typeface="+mn-ea"/>
                        <a:cs typeface="+mn-cs"/>
                      </a:endParaRPr>
                    </a:p>
                    <a:p>
                      <a:pPr marL="0" indent="0">
                        <a:spcAft>
                          <a:spcPts val="600"/>
                        </a:spcAft>
                        <a:buFont typeface="Arial" panose="020B0604020202020204" pitchFamily="34" charset="0"/>
                        <a:buNone/>
                      </a:pPr>
                      <a:r>
                        <a:rPr lang="en-ZA" sz="1800" b="1" i="1" kern="1200" baseline="0" dirty="0">
                          <a:solidFill>
                            <a:schemeClr val="tx1"/>
                          </a:solidFill>
                          <a:effectLst/>
                          <a:latin typeface="+mn-lt"/>
                          <a:ea typeface="+mn-ea"/>
                          <a:cs typeface="+mn-cs"/>
                        </a:rPr>
                        <a:t>International:</a:t>
                      </a:r>
                      <a:r>
                        <a:rPr lang="en-ZA" sz="1800" b="0" kern="1200" baseline="0" dirty="0">
                          <a:solidFill>
                            <a:schemeClr val="tx1"/>
                          </a:solidFill>
                          <a:effectLst/>
                          <a:latin typeface="+mn-lt"/>
                          <a:ea typeface="+mn-ea"/>
                          <a:cs typeface="+mn-cs"/>
                        </a:rPr>
                        <a:t> </a:t>
                      </a:r>
                    </a:p>
                    <a:p>
                      <a:pPr marL="285750" indent="-285750">
                        <a:spcAft>
                          <a:spcPts val="600"/>
                        </a:spcAft>
                        <a:buFont typeface="Arial" panose="020B0604020202020204" pitchFamily="34" charset="0"/>
                        <a:buChar char="•"/>
                      </a:pPr>
                      <a:r>
                        <a:rPr lang="en-ZA" sz="1800" b="0" kern="1200" dirty="0">
                          <a:solidFill>
                            <a:schemeClr val="tx1"/>
                          </a:solidFill>
                          <a:effectLst/>
                          <a:latin typeface="+mn-lt"/>
                          <a:ea typeface="+mn-ea"/>
                          <a:cs typeface="+mn-cs"/>
                        </a:rPr>
                        <a:t>IFIAR </a:t>
                      </a:r>
                      <a:r>
                        <a:rPr lang="en-ZA" sz="1800" b="0" kern="1200" dirty="0" smtClean="0">
                          <a:solidFill>
                            <a:schemeClr val="tx1"/>
                          </a:solidFill>
                          <a:effectLst/>
                          <a:latin typeface="+mn-lt"/>
                          <a:ea typeface="+mn-ea"/>
                          <a:cs typeface="+mn-cs"/>
                        </a:rPr>
                        <a:t>Inspection Survey Report (www.ifiar.org)</a:t>
                      </a:r>
                      <a:endParaRPr lang="en-ZA" sz="1800" b="0" kern="1200" dirty="0">
                        <a:solidFill>
                          <a:schemeClr val="tx1"/>
                        </a:solidFill>
                        <a:effectLst/>
                        <a:latin typeface="+mn-lt"/>
                        <a:ea typeface="+mn-ea"/>
                        <a:cs typeface="+mn-cs"/>
                      </a:endParaRPr>
                    </a:p>
                    <a:p>
                      <a:pPr marL="285750" indent="-285750">
                        <a:spcAft>
                          <a:spcPts val="600"/>
                        </a:spcAft>
                        <a:buFont typeface="Arial" panose="020B0604020202020204" pitchFamily="34" charset="0"/>
                        <a:buChar char="•"/>
                      </a:pPr>
                      <a:r>
                        <a:rPr lang="en-ZA" sz="1800" b="0" kern="1200" dirty="0">
                          <a:solidFill>
                            <a:schemeClr val="tx1"/>
                          </a:solidFill>
                          <a:effectLst/>
                          <a:latin typeface="+mn-lt"/>
                          <a:ea typeface="+mn-ea"/>
                          <a:cs typeface="+mn-cs"/>
                        </a:rPr>
                        <a:t>FRC audit</a:t>
                      </a:r>
                      <a:r>
                        <a:rPr lang="en-ZA" sz="1800" b="0" kern="1200" baseline="0" dirty="0">
                          <a:solidFill>
                            <a:schemeClr val="tx1"/>
                          </a:solidFill>
                          <a:effectLst/>
                          <a:latin typeface="+mn-lt"/>
                          <a:ea typeface="+mn-ea"/>
                          <a:cs typeface="+mn-cs"/>
                        </a:rPr>
                        <a:t> quality thematic review </a:t>
                      </a:r>
                      <a:r>
                        <a:rPr lang="en-ZA" sz="1800" b="0" kern="1200" baseline="0" dirty="0" smtClean="0">
                          <a:solidFill>
                            <a:schemeClr val="tx1"/>
                          </a:solidFill>
                          <a:effectLst/>
                          <a:latin typeface="+mn-lt"/>
                          <a:ea typeface="+mn-ea"/>
                          <a:cs typeface="+mn-cs"/>
                        </a:rPr>
                        <a:t>report (www.frc.org.uk)</a:t>
                      </a:r>
                      <a:endParaRPr lang="en-ZA" sz="1800" b="0" kern="1200" baseline="0" dirty="0">
                        <a:solidFill>
                          <a:schemeClr val="tx1"/>
                        </a:solidFill>
                        <a:effectLst/>
                        <a:latin typeface="+mn-lt"/>
                        <a:ea typeface="+mn-ea"/>
                        <a:cs typeface="+mn-cs"/>
                      </a:endParaRPr>
                    </a:p>
                    <a:p>
                      <a:pPr marL="285750" indent="-285750">
                        <a:spcAft>
                          <a:spcPts val="600"/>
                        </a:spcAft>
                        <a:buFont typeface="Arial" panose="020B0604020202020204" pitchFamily="34" charset="0"/>
                        <a:buChar char="•"/>
                      </a:pPr>
                      <a:r>
                        <a:rPr lang="en-ZA" sz="1800" b="0" kern="1200" baseline="0" dirty="0">
                          <a:solidFill>
                            <a:schemeClr val="tx1"/>
                          </a:solidFill>
                          <a:effectLst/>
                          <a:latin typeface="+mn-lt"/>
                          <a:ea typeface="+mn-ea"/>
                          <a:cs typeface="+mn-cs"/>
                        </a:rPr>
                        <a:t>ICAEW report on </a:t>
                      </a:r>
                      <a:r>
                        <a:rPr lang="en-ZA" sz="1800" b="0" i="0" u="none" strike="noStrike" kern="1200" baseline="0" dirty="0">
                          <a:solidFill>
                            <a:schemeClr val="tx1"/>
                          </a:solidFill>
                          <a:effectLst/>
                          <a:latin typeface="+mn-lt"/>
                          <a:ea typeface="+mn-ea"/>
                          <a:cs typeface="+mn-cs"/>
                        </a:rPr>
                        <a:t>“</a:t>
                      </a:r>
                      <a:r>
                        <a:rPr lang="en-ZA" sz="1800" b="0" i="0" u="none" strike="noStrike" kern="1200" baseline="0" dirty="0">
                          <a:solidFill>
                            <a:schemeClr val="tx1"/>
                          </a:solidFill>
                          <a:latin typeface="+mn-lt"/>
                          <a:ea typeface="+mn-ea"/>
                          <a:cs typeface="+mn-cs"/>
                        </a:rPr>
                        <a:t>Improving audit quality using root cause </a:t>
                      </a:r>
                      <a:r>
                        <a:rPr lang="en-ZA" sz="1800" b="0" i="0" u="none" strike="noStrike" kern="1200" baseline="0" dirty="0" smtClean="0">
                          <a:solidFill>
                            <a:schemeClr val="tx1"/>
                          </a:solidFill>
                          <a:latin typeface="+mn-lt"/>
                          <a:ea typeface="+mn-ea"/>
                          <a:cs typeface="+mn-cs"/>
                        </a:rPr>
                        <a:t>analysis” (</a:t>
                      </a:r>
                      <a:r>
                        <a:rPr lang="en-ZA" sz="1800" b="0" kern="1200" dirty="0" smtClean="0">
                          <a:solidFill>
                            <a:schemeClr val="tx1"/>
                          </a:solidFill>
                          <a:effectLst/>
                          <a:latin typeface="+mn-lt"/>
                          <a:ea typeface="+mn-ea"/>
                          <a:cs typeface="+mn-cs"/>
                        </a:rPr>
                        <a:t>www.icaew.com)</a:t>
                      </a:r>
                      <a:endParaRPr lang="en-ZA" sz="18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ZA" sz="1800" b="1" u="sng" kern="1200" baseline="0" dirty="0">
                        <a:solidFill>
                          <a:schemeClr val="tx1"/>
                        </a:solidFill>
                        <a:effectLst/>
                        <a:latin typeface="+mn-lt"/>
                        <a:ea typeface="+mn-ea"/>
                        <a:cs typeface="+mn-cs"/>
                      </a:endParaRPr>
                    </a:p>
                    <a:p>
                      <a:endParaRPr lang="en-ZA" sz="1600"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aseline="0" dirty="0"/>
                    </a:p>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3681864931"/>
                  </a:ext>
                </a:extLst>
              </a:tr>
              <a:tr h="141444">
                <a:tc>
                  <a:txBody>
                    <a:bodyPr/>
                    <a:lstStyle/>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1922281427"/>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968" y="1844824"/>
            <a:ext cx="2195736" cy="15841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3946254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940DF4-94BE-41DE-9B7E-ECB33340114A}" type="slidenum">
              <a:rPr lang="en-US" smtClean="0"/>
              <a:pPr/>
              <a:t>11</a:t>
            </a:fld>
            <a:endParaRPr lang="en-US" dirty="0"/>
          </a:p>
        </p:txBody>
      </p:sp>
      <p:sp>
        <p:nvSpPr>
          <p:cNvPr id="2" name="Content Placeholder 1"/>
          <p:cNvSpPr>
            <a:spLocks noGrp="1"/>
          </p:cNvSpPr>
          <p:nvPr>
            <p:ph idx="1"/>
          </p:nvPr>
        </p:nvSpPr>
        <p:spPr>
          <a:xfrm>
            <a:off x="464829" y="475033"/>
            <a:ext cx="8229600" cy="5474247"/>
          </a:xfrm>
        </p:spPr>
        <p:txBody>
          <a:bodyPr/>
          <a:lstStyle/>
          <a:p>
            <a:pPr marL="0" indent="0" algn="ctr">
              <a:buNone/>
            </a:pPr>
            <a:r>
              <a:rPr lang="en-ZA" b="1" dirty="0"/>
              <a:t>RCA Introduction &amp; Background</a:t>
            </a:r>
            <a:br>
              <a:rPr lang="en-ZA" b="1" dirty="0"/>
            </a:br>
            <a:r>
              <a:rPr lang="en-ZA" b="1" dirty="0"/>
              <a:t>(cont …)</a:t>
            </a:r>
          </a:p>
          <a:p>
            <a:pPr marL="0" indent="0">
              <a:buNone/>
            </a:pPr>
            <a:endParaRPr lang="en-ZA" sz="1800" dirty="0"/>
          </a:p>
          <a:p>
            <a:pPr marL="0" indent="0">
              <a:buNone/>
            </a:pPr>
            <a:r>
              <a:rPr lang="en-ZA" sz="2000" b="1" u="sng" dirty="0"/>
              <a:t>Brief history on RCA:</a:t>
            </a:r>
          </a:p>
          <a:p>
            <a:pPr algn="just"/>
            <a:r>
              <a:rPr lang="en-US" altLang="en-US" sz="1800" dirty="0"/>
              <a:t>Developed by Sakichi Toyoda who later founded Toyota Motor Company</a:t>
            </a:r>
            <a:r>
              <a:rPr lang="en-US" altLang="en-US" sz="1800" dirty="0" smtClean="0"/>
              <a:t>.</a:t>
            </a:r>
          </a:p>
          <a:p>
            <a:pPr algn="just"/>
            <a:endParaRPr lang="en-US" altLang="en-US" sz="800" dirty="0"/>
          </a:p>
          <a:p>
            <a:pPr algn="just"/>
            <a:r>
              <a:rPr lang="en-US" altLang="en-US" sz="1800" dirty="0"/>
              <a:t>RCA was first used during the development of Toyota’s manufacturing processes in 1958.</a:t>
            </a:r>
          </a:p>
          <a:p>
            <a:pPr marL="0" indent="0">
              <a:buNone/>
            </a:pPr>
            <a:endParaRPr lang="en-US" altLang="en-US" sz="1400" dirty="0"/>
          </a:p>
          <a:p>
            <a:pPr marL="0" indent="0">
              <a:buNone/>
            </a:pPr>
            <a:r>
              <a:rPr lang="en-ZA" sz="2000" b="1" u="sng" dirty="0"/>
              <a:t>Definitions:</a:t>
            </a:r>
          </a:p>
          <a:p>
            <a:pPr algn="just"/>
            <a:r>
              <a:rPr lang="en-ZA" sz="1800" b="1" dirty="0"/>
              <a:t>Root Cause: </a:t>
            </a:r>
            <a:r>
              <a:rPr lang="en-ZA" sz="1800" dirty="0"/>
              <a:t>The original </a:t>
            </a:r>
            <a:r>
              <a:rPr lang="en-ZA" sz="1800" b="1" dirty="0"/>
              <a:t>event, action and/or condition </a:t>
            </a:r>
            <a:r>
              <a:rPr lang="en-ZA" sz="1800" dirty="0"/>
              <a:t>generating an actual or potential undesirable condition, situation, nonconformity or failure</a:t>
            </a:r>
            <a:r>
              <a:rPr lang="en-ZA" sz="1800" dirty="0" smtClean="0"/>
              <a:t>.</a:t>
            </a:r>
          </a:p>
          <a:p>
            <a:pPr algn="just"/>
            <a:endParaRPr lang="en-ZA" sz="800" dirty="0"/>
          </a:p>
          <a:p>
            <a:pPr algn="just"/>
            <a:r>
              <a:rPr lang="en-ZA" sz="1800" b="1" dirty="0"/>
              <a:t>RCA </a:t>
            </a:r>
            <a:r>
              <a:rPr lang="en-ZA" sz="1800" dirty="0"/>
              <a:t>is a technique for identifying the underlying </a:t>
            </a:r>
            <a:r>
              <a:rPr lang="en-ZA" sz="1800" b="1" dirty="0"/>
              <a:t>key cause (or causes) behind review findings</a:t>
            </a:r>
            <a:r>
              <a:rPr lang="en-ZA" sz="1800" dirty="0"/>
              <a:t>, whether specific to </a:t>
            </a:r>
            <a:r>
              <a:rPr lang="en-ZA" sz="1800" b="1" dirty="0"/>
              <a:t>one audit</a:t>
            </a:r>
            <a:r>
              <a:rPr lang="en-ZA" sz="1800" dirty="0"/>
              <a:t> or </a:t>
            </a:r>
            <a:r>
              <a:rPr lang="en-ZA" sz="1800" b="1" dirty="0"/>
              <a:t>firm wide</a:t>
            </a:r>
            <a:r>
              <a:rPr lang="en-ZA" sz="1800" dirty="0"/>
              <a:t>, so that an appropriate and achievable action (or actions) can be taken to prevent the recurrence of negative outcomes and promote the recurrence of positive ones.</a:t>
            </a:r>
          </a:p>
          <a:p>
            <a:endParaRPr lang="en-ZA" sz="1800" dirty="0"/>
          </a:p>
          <a:p>
            <a:endParaRPr lang="en-ZA" sz="1800" b="1" u="sng" dirty="0"/>
          </a:p>
          <a:p>
            <a:pPr marL="0" indent="0">
              <a:buNone/>
            </a:pPr>
            <a:endParaRPr lang="en-US" altLang="en-US" sz="1800" dirty="0"/>
          </a:p>
          <a:p>
            <a:endParaRPr lang="en-US" altLang="en-US" sz="1800" dirty="0"/>
          </a:p>
          <a:p>
            <a:pPr marL="0" indent="0">
              <a:buNone/>
            </a:pPr>
            <a:endParaRPr lang="en-ZA" sz="1800" b="1" u="sng" dirty="0"/>
          </a:p>
        </p:txBody>
      </p:sp>
    </p:spTree>
    <p:extLst>
      <p:ext uri="{BB962C8B-B14F-4D97-AF65-F5344CB8AC3E}">
        <p14:creationId xmlns:p14="http://schemas.microsoft.com/office/powerpoint/2010/main" val="120560877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1196752"/>
            <a:ext cx="7772400" cy="4464495"/>
          </a:xfrm>
        </p:spPr>
        <p:txBody>
          <a:bodyPr anchor="t" anchorCtr="0"/>
          <a:lstStyle/>
          <a:p>
            <a:endParaRPr lang="en-ZA" sz="1600" b="1" dirty="0"/>
          </a:p>
          <a:p>
            <a:pPr marL="285750" indent="-285750">
              <a:buFont typeface="Wingdings" panose="05000000000000000000" pitchFamily="2" charset="2"/>
              <a:buChar char="Ø"/>
            </a:pPr>
            <a:endParaRPr lang="en-ZA" sz="1800" dirty="0"/>
          </a:p>
          <a:p>
            <a:pPr marL="285750" indent="-285750">
              <a:buFont typeface="Arial" panose="020B0604020202020204" pitchFamily="34" charset="0"/>
              <a:buChar char="•"/>
            </a:pPr>
            <a:endParaRPr lang="en-ZA" sz="1800" dirty="0"/>
          </a:p>
        </p:txBody>
      </p:sp>
      <p:sp>
        <p:nvSpPr>
          <p:cNvPr id="4" name="Slide Number Placeholder 3"/>
          <p:cNvSpPr>
            <a:spLocks noGrp="1"/>
          </p:cNvSpPr>
          <p:nvPr>
            <p:ph type="sldNum" sz="quarter" idx="12"/>
          </p:nvPr>
        </p:nvSpPr>
        <p:spPr/>
        <p:txBody>
          <a:bodyPr/>
          <a:lstStyle/>
          <a:p>
            <a:fld id="{519257FA-A51B-419B-AD11-4701F64B12C1}" type="slidenum">
              <a:rPr lang="en-US" smtClean="0"/>
              <a:pPr/>
              <a:t>12</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638464762"/>
              </p:ext>
            </p:extLst>
          </p:nvPr>
        </p:nvGraphicFramePr>
        <p:xfrm>
          <a:off x="633513" y="476249"/>
          <a:ext cx="7250855" cy="1066800"/>
        </p:xfrm>
        <a:graphic>
          <a:graphicData uri="http://schemas.openxmlformats.org/drawingml/2006/table">
            <a:tbl>
              <a:tblPr firstRow="1" bandRow="1">
                <a:tableStyleId>{F5AB1C69-6EDB-4FF4-983F-18BD219EF322}</a:tableStyleId>
              </a:tblPr>
              <a:tblGrid>
                <a:gridCol w="7250855">
                  <a:extLst>
                    <a:ext uri="{9D8B030D-6E8A-4147-A177-3AD203B41FA5}">
                      <a16:colId xmlns="" xmlns:a16="http://schemas.microsoft.com/office/drawing/2014/main" val="1809931111"/>
                    </a:ext>
                  </a:extLst>
                </a:gridCol>
              </a:tblGrid>
              <a:tr h="3602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en-ZA" sz="3200" b="1" i="0" u="none" strike="noStrike" kern="0" cap="none" spc="0" normalizeH="0" baseline="0" noProof="0" dirty="0">
                          <a:ln>
                            <a:noFill/>
                          </a:ln>
                          <a:solidFill>
                            <a:srgbClr val="000000"/>
                          </a:solidFill>
                          <a:effectLst/>
                          <a:uLnTx/>
                          <a:uFillTx/>
                          <a:latin typeface="+mn-lt"/>
                          <a:ea typeface="+mn-ea"/>
                          <a:cs typeface="+mn-cs"/>
                        </a:rPr>
                        <a:t>RCA Introduction &amp; Background (cont …)</a:t>
                      </a:r>
                    </a:p>
                  </a:txBody>
                  <a:tcPr/>
                </a:tc>
                <a:extLst>
                  <a:ext uri="{0D108BD9-81ED-4DB2-BD59-A6C34878D82A}">
                    <a16:rowId xmlns="" xmlns:a16="http://schemas.microsoft.com/office/drawing/2014/main" val="977790802"/>
                  </a:ext>
                </a:extLst>
              </a:tr>
            </a:tbl>
          </a:graphicData>
        </a:graphic>
      </p:graphicFrame>
      <p:pic>
        <p:nvPicPr>
          <p:cNvPr id="6" name="Picture 5" descr="image.gif"/>
          <p:cNvPicPr>
            <a:picLocks noChangeAspect="1"/>
          </p:cNvPicPr>
          <p:nvPr/>
        </p:nvPicPr>
        <p:blipFill>
          <a:blip r:embed="rId2"/>
          <a:stretch>
            <a:fillRect/>
          </a:stretch>
        </p:blipFill>
        <p:spPr>
          <a:xfrm>
            <a:off x="971600" y="1772816"/>
            <a:ext cx="6005535" cy="4464496"/>
          </a:xfrm>
          <a:prstGeom prst="rect">
            <a:avLst/>
          </a:prstGeom>
        </p:spPr>
      </p:pic>
    </p:spTree>
    <p:extLst>
      <p:ext uri="{BB962C8B-B14F-4D97-AF65-F5344CB8AC3E}">
        <p14:creationId xmlns:p14="http://schemas.microsoft.com/office/powerpoint/2010/main" val="131173990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1412776"/>
            <a:ext cx="7772400" cy="4320479"/>
          </a:xfrm>
        </p:spPr>
        <p:txBody>
          <a:bodyPr anchor="t" anchorCtr="0"/>
          <a:lstStyle/>
          <a:p>
            <a:endParaRPr lang="en-ZA" sz="1600" dirty="0"/>
          </a:p>
          <a:p>
            <a:endParaRPr lang="en-ZA" sz="1600" b="1" dirty="0"/>
          </a:p>
          <a:p>
            <a:pPr marL="342900" indent="-342900">
              <a:buFont typeface="Arial" panose="020B0604020202020204" pitchFamily="34" charset="0"/>
              <a:buChar char="•"/>
            </a:pPr>
            <a:endParaRPr lang="en-ZA" sz="1600" b="1" dirty="0"/>
          </a:p>
          <a:p>
            <a:pPr marL="342900" indent="-342900">
              <a:buFont typeface="Arial" panose="020B0604020202020204" pitchFamily="34" charset="0"/>
              <a:buChar char="•"/>
            </a:pPr>
            <a:endParaRPr lang="en-ZA" sz="1600" b="1" dirty="0"/>
          </a:p>
        </p:txBody>
      </p:sp>
      <p:sp>
        <p:nvSpPr>
          <p:cNvPr id="4" name="Slide Number Placeholder 3"/>
          <p:cNvSpPr>
            <a:spLocks noGrp="1"/>
          </p:cNvSpPr>
          <p:nvPr>
            <p:ph type="sldNum" sz="quarter" idx="12"/>
          </p:nvPr>
        </p:nvSpPr>
        <p:spPr/>
        <p:txBody>
          <a:bodyPr/>
          <a:lstStyle/>
          <a:p>
            <a:fld id="{519257FA-A51B-419B-AD11-4701F64B12C1}" type="slidenum">
              <a:rPr lang="en-US" smtClean="0"/>
              <a:pPr/>
              <a:t>13</a:t>
            </a:fld>
            <a:endParaRPr lang="en-US" dirty="0"/>
          </a:p>
        </p:txBody>
      </p:sp>
      <p:sp>
        <p:nvSpPr>
          <p:cNvPr id="2" name="Rectangle 1"/>
          <p:cNvSpPr/>
          <p:nvPr/>
        </p:nvSpPr>
        <p:spPr>
          <a:xfrm>
            <a:off x="683568" y="164132"/>
            <a:ext cx="7056784" cy="1077218"/>
          </a:xfrm>
          <a:prstGeom prst="rect">
            <a:avLst/>
          </a:prstGeom>
        </p:spPr>
        <p:txBody>
          <a:bodyPr wrap="square">
            <a:spAutoFit/>
          </a:bodyPr>
          <a:lstStyle/>
          <a:p>
            <a:pPr algn="ctr"/>
            <a:r>
              <a:rPr lang="en-ZA" sz="3200" b="1" dirty="0"/>
              <a:t>RCA Introduction &amp; Background (cont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4363"/>
          <a:stretch/>
        </p:blipFill>
        <p:spPr>
          <a:xfrm>
            <a:off x="1043609" y="1375400"/>
            <a:ext cx="5832648" cy="458691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190466689"/>
              </p:ext>
            </p:extLst>
          </p:nvPr>
        </p:nvGraphicFramePr>
        <p:xfrm>
          <a:off x="1596008" y="1781146"/>
          <a:ext cx="959768" cy="370840"/>
        </p:xfrm>
        <a:graphic>
          <a:graphicData uri="http://schemas.openxmlformats.org/drawingml/2006/table">
            <a:tbl>
              <a:tblPr firstRow="1" bandRow="1">
                <a:tableStyleId>{F5AB1C69-6EDB-4FF4-983F-18BD219EF322}</a:tableStyleId>
              </a:tblPr>
              <a:tblGrid>
                <a:gridCol w="959768">
                  <a:extLst>
                    <a:ext uri="{9D8B030D-6E8A-4147-A177-3AD203B41FA5}">
                      <a16:colId xmlns="" xmlns:a16="http://schemas.microsoft.com/office/drawing/2014/main" val="3174271336"/>
                    </a:ext>
                  </a:extLst>
                </a:gridCol>
              </a:tblGrid>
              <a:tr h="370840">
                <a:tc>
                  <a:txBody>
                    <a:bodyPr/>
                    <a:lstStyle/>
                    <a:p>
                      <a:r>
                        <a:rPr lang="en-ZA" dirty="0">
                          <a:solidFill>
                            <a:sysClr val="windowText" lastClr="000000"/>
                          </a:solidFill>
                        </a:rPr>
                        <a:t>Visible</a:t>
                      </a:r>
                      <a:r>
                        <a:rPr lang="en-ZA" baseline="0" dirty="0">
                          <a:solidFill>
                            <a:sysClr val="windowText" lastClr="000000"/>
                          </a:solidFill>
                        </a:rPr>
                        <a:t> </a:t>
                      </a:r>
                      <a:endParaRPr lang="en-ZA" dirty="0">
                        <a:solidFill>
                          <a:sysClr val="windowText" lastClr="000000"/>
                        </a:solidFill>
                      </a:endParaRPr>
                    </a:p>
                  </a:txBody>
                  <a:tcPr/>
                </a:tc>
                <a:extLst>
                  <a:ext uri="{0D108BD9-81ED-4DB2-BD59-A6C34878D82A}">
                    <a16:rowId xmlns="" xmlns:a16="http://schemas.microsoft.com/office/drawing/2014/main" val="300276208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43758449"/>
              </p:ext>
            </p:extLst>
          </p:nvPr>
        </p:nvGraphicFramePr>
        <p:xfrm>
          <a:off x="1547664" y="3734347"/>
          <a:ext cx="1478970" cy="394879"/>
        </p:xfrm>
        <a:graphic>
          <a:graphicData uri="http://schemas.openxmlformats.org/drawingml/2006/table">
            <a:tbl>
              <a:tblPr firstRow="1" bandRow="1">
                <a:tableStyleId>{F5AB1C69-6EDB-4FF4-983F-18BD219EF322}</a:tableStyleId>
              </a:tblPr>
              <a:tblGrid>
                <a:gridCol w="1478970">
                  <a:extLst>
                    <a:ext uri="{9D8B030D-6E8A-4147-A177-3AD203B41FA5}">
                      <a16:colId xmlns="" xmlns:a16="http://schemas.microsoft.com/office/drawing/2014/main" val="256004866"/>
                    </a:ext>
                  </a:extLst>
                </a:gridCol>
              </a:tblGrid>
              <a:tr h="394879">
                <a:tc>
                  <a:txBody>
                    <a:bodyPr/>
                    <a:lstStyle/>
                    <a:p>
                      <a:r>
                        <a:rPr lang="en-ZA" dirty="0">
                          <a:solidFill>
                            <a:sysClr val="windowText" lastClr="000000"/>
                          </a:solidFill>
                        </a:rPr>
                        <a:t>Not</a:t>
                      </a:r>
                      <a:r>
                        <a:rPr lang="en-ZA" baseline="0" dirty="0">
                          <a:solidFill>
                            <a:sysClr val="windowText" lastClr="000000"/>
                          </a:solidFill>
                        </a:rPr>
                        <a:t> visible</a:t>
                      </a:r>
                      <a:endParaRPr lang="en-ZA" dirty="0">
                        <a:solidFill>
                          <a:sysClr val="windowText" lastClr="000000"/>
                        </a:solidFill>
                      </a:endParaRPr>
                    </a:p>
                  </a:txBody>
                  <a:tcPr/>
                </a:tc>
                <a:extLst>
                  <a:ext uri="{0D108BD9-81ED-4DB2-BD59-A6C34878D82A}">
                    <a16:rowId xmlns="" xmlns:a16="http://schemas.microsoft.com/office/drawing/2014/main" val="3691602688"/>
                  </a:ext>
                </a:extLst>
              </a:tr>
            </a:tbl>
          </a:graphicData>
        </a:graphic>
      </p:graphicFrame>
      <p:cxnSp>
        <p:nvCxnSpPr>
          <p:cNvPr id="11" name="Straight Arrow Connector 10"/>
          <p:cNvCxnSpPr/>
          <p:nvPr/>
        </p:nvCxnSpPr>
        <p:spPr>
          <a:xfrm flipV="1">
            <a:off x="2555776" y="1967220"/>
            <a:ext cx="1512168" cy="21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Left Brace 13"/>
          <p:cNvSpPr/>
          <p:nvPr/>
        </p:nvSpPr>
        <p:spPr>
          <a:xfrm>
            <a:off x="3059831" y="2492896"/>
            <a:ext cx="322917" cy="2880320"/>
          </a:xfrm>
          <a:prstGeom prst="leftBrace">
            <a:avLst>
              <a:gd name="adj1" fmla="val 17409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dirty="0"/>
          </a:p>
        </p:txBody>
      </p:sp>
    </p:spTree>
    <p:extLst>
      <p:ext uri="{BB962C8B-B14F-4D97-AF65-F5344CB8AC3E}">
        <p14:creationId xmlns:p14="http://schemas.microsoft.com/office/powerpoint/2010/main" val="387996741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60648"/>
            <a:ext cx="7378079" cy="5616624"/>
          </a:xfrm>
        </p:spPr>
        <p:txBody>
          <a:bodyPr anchor="t" anchorCtr="0"/>
          <a:lstStyle/>
          <a:p>
            <a:endParaRPr lang="en-ZA" sz="1600" dirty="0"/>
          </a:p>
          <a:p>
            <a:pPr algn="ctr">
              <a:spcAft>
                <a:spcPts val="1200"/>
              </a:spcAft>
            </a:pPr>
            <a:r>
              <a:rPr lang="en-ZA" sz="3200" b="1" dirty="0"/>
              <a:t>RCA Introduction &amp; Background (cont …)</a:t>
            </a:r>
            <a:endParaRPr lang="en-ZA" sz="1600" b="1" dirty="0"/>
          </a:p>
          <a:p>
            <a:pPr>
              <a:spcAft>
                <a:spcPts val="1200"/>
              </a:spcAft>
            </a:pPr>
            <a:r>
              <a:rPr lang="en-ZA" sz="2400" b="1" u="sng" dirty="0"/>
              <a:t>RCA advantages</a:t>
            </a:r>
          </a:p>
          <a:p>
            <a:pPr marL="285750" indent="-285750">
              <a:buFont typeface="Arial" panose="020B0604020202020204" pitchFamily="34" charset="0"/>
              <a:buChar char="•"/>
            </a:pPr>
            <a:r>
              <a:rPr lang="en-ZA" sz="1800" b="1" dirty="0"/>
              <a:t>Leads to consistent audit quality and reduction of </a:t>
            </a:r>
            <a:r>
              <a:rPr lang="en-ZA" sz="1800" b="1" dirty="0" smtClean="0"/>
              <a:t>inspection </a:t>
            </a:r>
            <a:r>
              <a:rPr lang="en-ZA" sz="1800" b="1" dirty="0"/>
              <a:t>findings.</a:t>
            </a:r>
            <a:endParaRPr lang="en-ZA" sz="1800" b="1" u="sng" dirty="0"/>
          </a:p>
          <a:p>
            <a:pPr marL="285750" indent="-285750">
              <a:buFont typeface="Arial" panose="020B0604020202020204" pitchFamily="34" charset="0"/>
              <a:buChar char="•"/>
            </a:pPr>
            <a:r>
              <a:rPr lang="en-ZA" sz="1800" b="1" dirty="0"/>
              <a:t>Adds value </a:t>
            </a:r>
            <a:r>
              <a:rPr lang="en-ZA" sz="1800" dirty="0"/>
              <a:t>to the firm, partners and staff.</a:t>
            </a:r>
          </a:p>
          <a:p>
            <a:pPr marL="285750" indent="-285750">
              <a:buFont typeface="Arial" panose="020B0604020202020204" pitchFamily="34" charset="0"/>
              <a:buChar char="•"/>
            </a:pPr>
            <a:r>
              <a:rPr lang="en-ZA" sz="1800" dirty="0"/>
              <a:t>There is the potential for </a:t>
            </a:r>
            <a:r>
              <a:rPr lang="en-ZA" sz="1800" b="1" dirty="0"/>
              <a:t>cost reduction</a:t>
            </a:r>
            <a:r>
              <a:rPr lang="en-ZA" sz="1800" dirty="0"/>
              <a:t>.</a:t>
            </a:r>
          </a:p>
          <a:p>
            <a:pPr marL="285750" indent="-285750">
              <a:buFont typeface="Arial" panose="020B0604020202020204" pitchFamily="34" charset="0"/>
              <a:buChar char="•"/>
            </a:pPr>
            <a:r>
              <a:rPr lang="en-ZA" sz="1800" dirty="0"/>
              <a:t>Provides a learning process for better understanding of relationships </a:t>
            </a:r>
            <a:r>
              <a:rPr lang="en-ZA" sz="1800" b="1" dirty="0"/>
              <a:t>(cause and effect; and solutions).</a:t>
            </a:r>
          </a:p>
          <a:p>
            <a:pPr marL="285750" indent="-285750">
              <a:buFont typeface="Arial" panose="020B0604020202020204" pitchFamily="34" charset="0"/>
              <a:buChar char="•"/>
            </a:pPr>
            <a:r>
              <a:rPr lang="en-ZA" sz="1800" dirty="0"/>
              <a:t>Provides a logical approach to </a:t>
            </a:r>
            <a:r>
              <a:rPr lang="en-ZA" sz="1800" b="1" dirty="0"/>
              <a:t>problem solving </a:t>
            </a:r>
            <a:r>
              <a:rPr lang="en-ZA" sz="1800" dirty="0"/>
              <a:t>using data that already exists.</a:t>
            </a:r>
          </a:p>
          <a:p>
            <a:pPr marL="285750" indent="-285750">
              <a:buFont typeface="Arial" panose="020B0604020202020204" pitchFamily="34" charset="0"/>
              <a:buChar char="•"/>
            </a:pPr>
            <a:r>
              <a:rPr lang="en-ZA" sz="1800" b="1" dirty="0"/>
              <a:t>Reduces risk</a:t>
            </a:r>
            <a:r>
              <a:rPr lang="en-ZA" sz="1800" dirty="0"/>
              <a:t>.</a:t>
            </a:r>
          </a:p>
          <a:p>
            <a:pPr marL="285750" indent="-285750">
              <a:buFont typeface="Arial" panose="020B0604020202020204" pitchFamily="34" charset="0"/>
              <a:buChar char="•"/>
            </a:pPr>
            <a:r>
              <a:rPr lang="en-ZA" sz="1800" b="1" dirty="0"/>
              <a:t>Prevention</a:t>
            </a:r>
            <a:r>
              <a:rPr lang="en-ZA" sz="1800" dirty="0"/>
              <a:t> of recurring failures.</a:t>
            </a:r>
          </a:p>
          <a:p>
            <a:pPr marL="285750" indent="-285750">
              <a:buFont typeface="Arial" panose="020B0604020202020204" pitchFamily="34" charset="0"/>
              <a:buChar char="•"/>
            </a:pPr>
            <a:r>
              <a:rPr lang="en-ZA" sz="1800" b="1" dirty="0"/>
              <a:t>Improved performance</a:t>
            </a:r>
            <a:r>
              <a:rPr lang="en-ZA" sz="1800" dirty="0"/>
              <a:t>.</a:t>
            </a:r>
          </a:p>
          <a:p>
            <a:pPr marL="285750" indent="-285750">
              <a:buFont typeface="Arial" panose="020B0604020202020204" pitchFamily="34" charset="0"/>
              <a:buChar char="•"/>
            </a:pPr>
            <a:r>
              <a:rPr lang="en-ZA" sz="1800" dirty="0"/>
              <a:t>Leads to more </a:t>
            </a:r>
            <a:r>
              <a:rPr lang="en-ZA" sz="1800" b="1" dirty="0"/>
              <a:t>robust systems</a:t>
            </a:r>
            <a:r>
              <a:rPr lang="en-ZA" sz="1800" dirty="0"/>
              <a:t>, policies and procedures.</a:t>
            </a:r>
          </a:p>
          <a:p>
            <a:endParaRPr lang="en-ZA" sz="1800" dirty="0"/>
          </a:p>
          <a:p>
            <a:pPr marL="285750" indent="-285750">
              <a:buFont typeface="Arial" panose="020B0604020202020204" pitchFamily="34" charset="0"/>
              <a:buChar char="•"/>
            </a:pPr>
            <a:endParaRPr lang="en-ZA" sz="1600" b="1" u="sng" dirty="0"/>
          </a:p>
          <a:p>
            <a:endParaRPr lang="en-ZA" sz="1600" dirty="0"/>
          </a:p>
        </p:txBody>
      </p:sp>
      <p:sp>
        <p:nvSpPr>
          <p:cNvPr id="4" name="Slide Number Placeholder 3"/>
          <p:cNvSpPr>
            <a:spLocks noGrp="1"/>
          </p:cNvSpPr>
          <p:nvPr>
            <p:ph type="sldNum" sz="quarter" idx="12"/>
          </p:nvPr>
        </p:nvSpPr>
        <p:spPr/>
        <p:txBody>
          <a:bodyPr/>
          <a:lstStyle/>
          <a:p>
            <a:fld id="{519257FA-A51B-419B-AD11-4701F64B12C1}" type="slidenum">
              <a:rPr lang="en-US" smtClean="0"/>
              <a:pPr/>
              <a:t>14</a:t>
            </a:fld>
            <a:endParaRPr lang="en-US" dirty="0"/>
          </a:p>
        </p:txBody>
      </p:sp>
    </p:spTree>
    <p:extLst>
      <p:ext uri="{BB962C8B-B14F-4D97-AF65-F5344CB8AC3E}">
        <p14:creationId xmlns:p14="http://schemas.microsoft.com/office/powerpoint/2010/main" val="183684434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5832648"/>
          </a:xfrm>
        </p:spPr>
        <p:txBody>
          <a:bodyPr anchor="t" anchorCtr="0"/>
          <a:lstStyle/>
          <a:p>
            <a:r>
              <a:rPr lang="en-ZA" dirty="0"/>
              <a:t/>
            </a:r>
            <a:br>
              <a:rPr lang="en-ZA" dirty="0"/>
            </a:br>
            <a:endParaRPr lang="en-ZA" dirty="0"/>
          </a:p>
        </p:txBody>
      </p:sp>
      <p:sp>
        <p:nvSpPr>
          <p:cNvPr id="3" name="Slide Number Placeholder 2"/>
          <p:cNvSpPr>
            <a:spLocks noGrp="1"/>
          </p:cNvSpPr>
          <p:nvPr>
            <p:ph type="sldNum" sz="quarter" idx="12"/>
          </p:nvPr>
        </p:nvSpPr>
        <p:spPr/>
        <p:txBody>
          <a:bodyPr/>
          <a:lstStyle/>
          <a:p>
            <a:fld id="{1B13C411-3222-4A83-9A6B-B20F087BAB60}" type="slidenum">
              <a:rPr lang="en-US" smtClean="0"/>
              <a:pPr/>
              <a:t>15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59299492"/>
              </p:ext>
            </p:extLst>
          </p:nvPr>
        </p:nvGraphicFramePr>
        <p:xfrm>
          <a:off x="664771" y="620688"/>
          <a:ext cx="7147589" cy="4226371"/>
        </p:xfrm>
        <a:graphic>
          <a:graphicData uri="http://schemas.openxmlformats.org/drawingml/2006/table">
            <a:tbl>
              <a:tblPr firstRow="1" bandRow="1">
                <a:tableStyleId>{F5AB1C69-6EDB-4FF4-983F-18BD219EF322}</a:tableStyleId>
              </a:tblPr>
              <a:tblGrid>
                <a:gridCol w="7147589">
                  <a:extLst>
                    <a:ext uri="{9D8B030D-6E8A-4147-A177-3AD203B41FA5}">
                      <a16:colId xmlns="" xmlns:a16="http://schemas.microsoft.com/office/drawing/2014/main" val="1268418847"/>
                    </a:ext>
                  </a:extLst>
                </a:gridCol>
              </a:tblGrid>
              <a:tr h="4226371">
                <a:tc>
                  <a:txBody>
                    <a:body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ZA" sz="3200" b="1" i="0" u="none" strike="noStrike" kern="1200" cap="none" spc="0" normalizeH="0" baseline="0" noProof="0" dirty="0">
                          <a:ln>
                            <a:noFill/>
                          </a:ln>
                          <a:solidFill>
                            <a:srgbClr val="000000"/>
                          </a:solidFill>
                          <a:effectLst/>
                          <a:uLnTx/>
                          <a:uFillTx/>
                          <a:latin typeface="Arial" charset="0"/>
                          <a:ea typeface="+mn-ea"/>
                          <a:cs typeface="+mn-cs"/>
                        </a:rPr>
                        <a:t>RCA Introduction &amp; Background (cont …)</a:t>
                      </a:r>
                    </a:p>
                    <a:p>
                      <a:pPr defTabSz="457200"/>
                      <a:endParaRPr lang="de-DE" sz="1800" dirty="0">
                        <a:solidFill>
                          <a:prstClr val="black"/>
                        </a:solidFill>
                        <a:latin typeface="Arial" panose="020B0604020202020204" pitchFamily="34" charset="0"/>
                        <a:cs typeface="Arial" panose="020B0604020202020204" pitchFamily="34" charset="0"/>
                      </a:endParaRPr>
                    </a:p>
                    <a:p>
                      <a:pPr algn="ctr" defTabSz="457200"/>
                      <a:r>
                        <a:rPr lang="de-DE" sz="1800" dirty="0">
                          <a:solidFill>
                            <a:prstClr val="black"/>
                          </a:solidFill>
                          <a:latin typeface="Arial" panose="020B0604020202020204" pitchFamily="34" charset="0"/>
                          <a:cs typeface="Arial" panose="020B0604020202020204" pitchFamily="34" charset="0"/>
                        </a:rPr>
                        <a:t>Overall objective</a:t>
                      </a:r>
                      <a:r>
                        <a:rPr lang="de-DE" sz="1800" baseline="0" dirty="0">
                          <a:solidFill>
                            <a:prstClr val="black"/>
                          </a:solidFill>
                          <a:latin typeface="Arial" panose="020B0604020202020204" pitchFamily="34" charset="0"/>
                          <a:cs typeface="Arial" panose="020B0604020202020204" pitchFamily="34" charset="0"/>
                        </a:rPr>
                        <a:t> </a:t>
                      </a:r>
                      <a:r>
                        <a:rPr lang="de-DE" sz="1800" dirty="0">
                          <a:solidFill>
                            <a:prstClr val="black"/>
                          </a:solidFill>
                          <a:latin typeface="Arial" panose="020B0604020202020204" pitchFamily="34" charset="0"/>
                          <a:cs typeface="Arial" panose="020B0604020202020204" pitchFamily="34" charset="0"/>
                        </a:rPr>
                        <a:t>of </a:t>
                      </a:r>
                      <a:r>
                        <a:rPr lang="de-DE" sz="1800" dirty="0" smtClean="0">
                          <a:solidFill>
                            <a:prstClr val="black"/>
                          </a:solidFill>
                          <a:latin typeface="Arial" panose="020B0604020202020204" pitchFamily="34" charset="0"/>
                          <a:cs typeface="Arial" panose="020B0604020202020204" pitchFamily="34" charset="0"/>
                        </a:rPr>
                        <a:t>RCA</a:t>
                      </a:r>
                      <a:endParaRPr lang="de-DE" sz="1800" dirty="0">
                        <a:solidFill>
                          <a:prstClr val="black"/>
                        </a:solidFill>
                        <a:latin typeface="Arial" panose="020B0604020202020204" pitchFamily="34" charset="0"/>
                        <a:cs typeface="Arial" panose="020B0604020202020204" pitchFamily="34" charset="0"/>
                      </a:endParaRPr>
                    </a:p>
                    <a:p>
                      <a:pPr algn="ctr" defTabSz="457200"/>
                      <a:endParaRPr lang="de-DE" sz="2400" dirty="0">
                        <a:solidFill>
                          <a:prstClr val="black"/>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de-DE" sz="1800" dirty="0" smtClean="0">
                          <a:solidFill>
                            <a:prstClr val="black"/>
                          </a:solidFill>
                          <a:latin typeface="Arial" panose="020B0604020202020204" pitchFamily="34" charset="0"/>
                          <a:cs typeface="Arial" panose="020B0604020202020204" pitchFamily="34" charset="0"/>
                        </a:rPr>
                        <a:t>Continuous improvement of audit quality within the firm</a:t>
                      </a:r>
                      <a:endParaRPr lang="en-ZA" sz="1800" dirty="0">
                        <a:solidFill>
                          <a:schemeClr val="tx1"/>
                        </a:solidFill>
                      </a:endParaRPr>
                    </a:p>
                    <a:p>
                      <a:endParaRPr lang="en-ZA" dirty="0">
                        <a:solidFill>
                          <a:schemeClr val="tx1"/>
                        </a:solidFill>
                      </a:endParaRPr>
                    </a:p>
                  </a:txBody>
                  <a:tcPr/>
                </a:tc>
                <a:extLst>
                  <a:ext uri="{0D108BD9-81ED-4DB2-BD59-A6C34878D82A}">
                    <a16:rowId xmlns="" xmlns:a16="http://schemas.microsoft.com/office/drawing/2014/main" val="2430634632"/>
                  </a:ext>
                </a:extLst>
              </a:tr>
            </a:tbl>
          </a:graphicData>
        </a:graphic>
      </p:graphicFrame>
      <p:sp>
        <p:nvSpPr>
          <p:cNvPr id="7" name="Arrow: Down 6"/>
          <p:cNvSpPr/>
          <p:nvPr/>
        </p:nvSpPr>
        <p:spPr>
          <a:xfrm>
            <a:off x="3563888" y="2204864"/>
            <a:ext cx="1449559"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a:picLocks noChangeAspect="1"/>
          </p:cNvPicPr>
          <p:nvPr/>
        </p:nvPicPr>
        <p:blipFill>
          <a:blip r:embed="rId2"/>
          <a:stretch>
            <a:fillRect/>
          </a:stretch>
        </p:blipFill>
        <p:spPr>
          <a:xfrm>
            <a:off x="323528" y="2971185"/>
            <a:ext cx="8098045" cy="3456384"/>
          </a:xfrm>
          <a:prstGeom prst="rect">
            <a:avLst/>
          </a:prstGeom>
        </p:spPr>
      </p:pic>
      <p:sp>
        <p:nvSpPr>
          <p:cNvPr id="11" name="Textfeld 3"/>
          <p:cNvSpPr txBox="1"/>
          <p:nvPr/>
        </p:nvSpPr>
        <p:spPr>
          <a:xfrm>
            <a:off x="3707904" y="4383653"/>
            <a:ext cx="1476164" cy="1077218"/>
          </a:xfrm>
          <a:prstGeom prst="rect">
            <a:avLst/>
          </a:prstGeom>
          <a:noFill/>
        </p:spPr>
        <p:txBody>
          <a:bodyPr wrap="square" rtlCol="0">
            <a:spAutoFit/>
          </a:bodyPr>
          <a:lstStyle/>
          <a:p>
            <a:pPr algn="ctr" defTabSz="457200"/>
            <a:r>
              <a:rPr lang="de-DE" sz="1600" b="1" dirty="0">
                <a:solidFill>
                  <a:prstClr val="black"/>
                </a:solidFill>
              </a:rPr>
              <a:t>Audit</a:t>
            </a:r>
          </a:p>
          <a:p>
            <a:pPr algn="ctr" defTabSz="457200"/>
            <a:r>
              <a:rPr lang="de-DE" sz="1600" b="1" dirty="0">
                <a:solidFill>
                  <a:prstClr val="black"/>
                </a:solidFill>
              </a:rPr>
              <a:t>Q</a:t>
            </a:r>
            <a:r>
              <a:rPr lang="de-DE" sz="1600" b="1" dirty="0" smtClean="0">
                <a:solidFill>
                  <a:prstClr val="black"/>
                </a:solidFill>
              </a:rPr>
              <a:t>uality</a:t>
            </a:r>
            <a:endParaRPr lang="de-DE" sz="1600" b="1" dirty="0">
              <a:solidFill>
                <a:prstClr val="black"/>
              </a:solidFill>
            </a:endParaRPr>
          </a:p>
          <a:p>
            <a:pPr algn="ctr" defTabSz="457200"/>
            <a:r>
              <a:rPr lang="de-DE" sz="1600" b="1" dirty="0" smtClean="0">
                <a:solidFill>
                  <a:prstClr val="black"/>
                </a:solidFill>
              </a:rPr>
              <a:t>Improvement Process</a:t>
            </a:r>
            <a:endParaRPr lang="de-DE" sz="1600" b="1" dirty="0">
              <a:solidFill>
                <a:prstClr val="black"/>
              </a:solidFill>
            </a:endParaRPr>
          </a:p>
        </p:txBody>
      </p:sp>
    </p:spTree>
    <p:extLst>
      <p:ext uri="{BB962C8B-B14F-4D97-AF65-F5344CB8AC3E}">
        <p14:creationId xmlns:p14="http://schemas.microsoft.com/office/powerpoint/2010/main" val="125867871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556792"/>
            <a:ext cx="6048672" cy="4051661"/>
          </a:xfrm>
          <a:prstGeom prst="rect">
            <a:avLst/>
          </a:prstGeom>
        </p:spPr>
      </p:pic>
      <p:sp>
        <p:nvSpPr>
          <p:cNvPr id="2" name="Title 1"/>
          <p:cNvSpPr>
            <a:spLocks noGrp="1"/>
          </p:cNvSpPr>
          <p:nvPr>
            <p:ph type="title"/>
          </p:nvPr>
        </p:nvSpPr>
        <p:spPr>
          <a:xfrm>
            <a:off x="457200" y="490662"/>
            <a:ext cx="8229600" cy="778098"/>
          </a:xfrm>
        </p:spPr>
        <p:txBody>
          <a:bodyPr/>
          <a:lstStyle/>
          <a:p>
            <a:r>
              <a:rPr lang="en-ZA" sz="3200" b="1" dirty="0" smtClean="0"/>
              <a:t/>
            </a:r>
            <a:br>
              <a:rPr lang="en-ZA" sz="3200" b="1" dirty="0" smtClean="0"/>
            </a:br>
            <a:r>
              <a:rPr lang="en-ZA" sz="3200" b="1" dirty="0" smtClean="0"/>
              <a:t>Principles </a:t>
            </a:r>
            <a:r>
              <a:rPr lang="en-ZA" sz="3200" b="1" dirty="0"/>
              <a:t>of RCA</a:t>
            </a:r>
            <a:br>
              <a:rPr lang="en-ZA" sz="3200" b="1" dirty="0"/>
            </a:br>
            <a:r>
              <a:rPr lang="en-ZA" sz="3200" b="1" dirty="0" smtClean="0"/>
              <a:t/>
            </a:r>
            <a:br>
              <a:rPr lang="en-ZA" sz="3200" b="1" dirty="0" smtClean="0"/>
            </a:br>
            <a:r>
              <a:rPr lang="en-ZA" sz="3200" b="1" dirty="0" smtClean="0"/>
              <a:t/>
            </a:r>
            <a:br>
              <a:rPr lang="en-ZA" sz="3200" b="1" dirty="0" smtClean="0"/>
            </a:br>
            <a:endParaRPr lang="en-ZA" sz="3200" dirty="0"/>
          </a:p>
        </p:txBody>
      </p:sp>
      <p:sp>
        <p:nvSpPr>
          <p:cNvPr id="3" name="Slide Number Placeholder 2"/>
          <p:cNvSpPr>
            <a:spLocks noGrp="1"/>
          </p:cNvSpPr>
          <p:nvPr>
            <p:ph type="sldNum" sz="quarter" idx="12"/>
          </p:nvPr>
        </p:nvSpPr>
        <p:spPr/>
        <p:txBody>
          <a:bodyPr/>
          <a:lstStyle/>
          <a:p>
            <a:fld id="{1B13C411-3222-4A83-9A6B-B20F087BAB60}" type="slidenum">
              <a:rPr lang="en-US" smtClean="0"/>
              <a:pPr/>
              <a:t>16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61800026"/>
              </p:ext>
            </p:extLst>
          </p:nvPr>
        </p:nvGraphicFramePr>
        <p:xfrm>
          <a:off x="971600" y="870174"/>
          <a:ext cx="5928320" cy="457200"/>
        </p:xfrm>
        <a:graphic>
          <a:graphicData uri="http://schemas.openxmlformats.org/drawingml/2006/table">
            <a:tbl>
              <a:tblPr firstRow="1" bandRow="1">
                <a:tableStyleId>{F5AB1C69-6EDB-4FF4-983F-18BD219EF322}</a:tableStyleId>
              </a:tblPr>
              <a:tblGrid>
                <a:gridCol w="5928320">
                  <a:extLst>
                    <a:ext uri="{9D8B030D-6E8A-4147-A177-3AD203B41FA5}">
                      <a16:colId xmlns="" xmlns:a16="http://schemas.microsoft.com/office/drawing/2014/main" val="896777776"/>
                    </a:ext>
                  </a:extLst>
                </a:gridCol>
              </a:tblGrid>
              <a:tr h="370840">
                <a:tc>
                  <a:txBody>
                    <a:bodyPr/>
                    <a:lstStyle/>
                    <a:p>
                      <a:r>
                        <a:rPr lang="en-ZA" sz="2400" i="1" dirty="0">
                          <a:solidFill>
                            <a:sysClr val="windowText" lastClr="000000"/>
                          </a:solidFill>
                        </a:rPr>
                        <a:t>The RCA cycle</a:t>
                      </a:r>
                    </a:p>
                  </a:txBody>
                  <a:tcPr/>
                </a:tc>
                <a:extLst>
                  <a:ext uri="{0D108BD9-81ED-4DB2-BD59-A6C34878D82A}">
                    <a16:rowId xmlns="" xmlns:a16="http://schemas.microsoft.com/office/drawing/2014/main" val="511569257"/>
                  </a:ext>
                </a:extLst>
              </a:tr>
            </a:tbl>
          </a:graphicData>
        </a:graphic>
      </p:graphicFrame>
    </p:spTree>
    <p:extLst>
      <p:ext uri="{BB962C8B-B14F-4D97-AF65-F5344CB8AC3E}">
        <p14:creationId xmlns:p14="http://schemas.microsoft.com/office/powerpoint/2010/main" val="105724909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949" y="476250"/>
            <a:ext cx="8229600" cy="6394174"/>
          </a:xfrm>
        </p:spPr>
        <p:txBody>
          <a:bodyPr anchor="t" anchorCtr="0"/>
          <a:lstStyle/>
          <a:p>
            <a:pPr algn="l">
              <a:spcAft>
                <a:spcPts val="600"/>
              </a:spcAft>
            </a:pPr>
            <a:r>
              <a:rPr lang="en-ZA" sz="2800" b="1" dirty="0" smtClean="0"/>
              <a:t>               </a:t>
            </a:r>
            <a:r>
              <a:rPr lang="en-ZA" sz="3200" b="1" dirty="0" smtClean="0"/>
              <a:t>Principles </a:t>
            </a:r>
            <a:r>
              <a:rPr lang="en-ZA" sz="3200" b="1" dirty="0"/>
              <a:t>of </a:t>
            </a:r>
            <a:r>
              <a:rPr lang="en-ZA" sz="3200" b="1" dirty="0" smtClean="0"/>
              <a:t>RCA </a:t>
            </a:r>
            <a:r>
              <a:rPr lang="en-ZA" sz="3200" b="1" dirty="0"/>
              <a:t>(cont …)</a:t>
            </a:r>
            <a:br>
              <a:rPr lang="en-ZA" sz="3200" b="1" dirty="0"/>
            </a:br>
            <a:r>
              <a:rPr lang="en-ZA" sz="1800" b="1" dirty="0"/>
              <a:t/>
            </a:r>
            <a:br>
              <a:rPr lang="en-ZA" sz="1800" b="1" dirty="0"/>
            </a:br>
            <a:r>
              <a:rPr lang="en-ZA" sz="2000" b="1" u="sng" dirty="0"/>
              <a:t>The following are examples of possible causes, but they do NOT drill down to the true ROOT cause:</a:t>
            </a:r>
            <a:br>
              <a:rPr lang="en-ZA" sz="2000" b="1" u="sng" dirty="0"/>
            </a:br>
            <a:r>
              <a:rPr lang="en-ZA" sz="1800" dirty="0"/>
              <a:t>- Human error</a:t>
            </a:r>
            <a:br>
              <a:rPr lang="en-ZA" sz="1800" dirty="0"/>
            </a:br>
            <a:r>
              <a:rPr lang="en-ZA" sz="1800" dirty="0"/>
              <a:t>- Misunderstood the requirement</a:t>
            </a:r>
            <a:br>
              <a:rPr lang="en-ZA" sz="1800" dirty="0"/>
            </a:br>
            <a:r>
              <a:rPr lang="en-ZA" sz="1800" dirty="0"/>
              <a:t>- Misunderstood the standards</a:t>
            </a:r>
            <a:br>
              <a:rPr lang="en-ZA" sz="1800" dirty="0"/>
            </a:br>
            <a:r>
              <a:rPr lang="en-ZA" sz="1800" dirty="0"/>
              <a:t>- Documentation</a:t>
            </a:r>
            <a:br>
              <a:rPr lang="en-ZA" sz="1800" dirty="0"/>
            </a:br>
            <a:r>
              <a:rPr lang="en-ZA" sz="1800" dirty="0"/>
              <a:t>- System error/Audit methodology</a:t>
            </a:r>
            <a:br>
              <a:rPr lang="en-ZA" sz="1800" dirty="0"/>
            </a:br>
            <a:r>
              <a:rPr lang="en-ZA" sz="1800" dirty="0"/>
              <a:t>- Elaborating on the finding</a:t>
            </a:r>
            <a:br>
              <a:rPr lang="en-ZA" sz="1800" dirty="0"/>
            </a:br>
            <a:r>
              <a:rPr lang="en-ZA" sz="1800" dirty="0"/>
              <a:t>- Expanding on symptoms</a:t>
            </a:r>
            <a:br>
              <a:rPr lang="en-ZA" sz="1800" dirty="0"/>
            </a:br>
            <a:r>
              <a:rPr lang="en-ZA" sz="1800" dirty="0"/>
              <a:t>- The consultant messed up</a:t>
            </a:r>
            <a:br>
              <a:rPr lang="en-ZA" sz="1800" dirty="0"/>
            </a:br>
            <a:r>
              <a:rPr lang="en-ZA" sz="1800" dirty="0"/>
              <a:t>- It was an oversight</a:t>
            </a:r>
            <a:br>
              <a:rPr lang="en-ZA" sz="1800" dirty="0"/>
            </a:br>
            <a:r>
              <a:rPr lang="en-ZA" sz="1800" dirty="0"/>
              <a:t>- Audit procedures/software not updated, etc.</a:t>
            </a:r>
            <a:br>
              <a:rPr lang="en-ZA" sz="1800" dirty="0"/>
            </a:br>
            <a:r>
              <a:rPr lang="en-ZA" sz="1800" dirty="0"/>
              <a:t/>
            </a:r>
            <a:br>
              <a:rPr lang="en-ZA" sz="1800" dirty="0"/>
            </a:br>
            <a:r>
              <a:rPr lang="en-ZA" sz="1800" dirty="0"/>
              <a:t>		</a:t>
            </a:r>
            <a:r>
              <a:rPr lang="en-ZA" sz="1800" b="1" dirty="0"/>
              <a:t>-</a:t>
            </a:r>
            <a:r>
              <a:rPr lang="en-ZA" sz="1800" dirty="0"/>
              <a:t> </a:t>
            </a:r>
            <a:r>
              <a:rPr lang="en-ZA" sz="1800" b="1" dirty="0"/>
              <a:t>Should </a:t>
            </a:r>
            <a:r>
              <a:rPr lang="en-ZA" sz="1800" b="1" dirty="0" smtClean="0"/>
              <a:t>find and address </a:t>
            </a:r>
            <a:r>
              <a:rPr lang="en-ZA" sz="1800" b="1" dirty="0"/>
              <a:t>the </a:t>
            </a:r>
            <a:r>
              <a:rPr lang="en-ZA" sz="1800" b="1" dirty="0" smtClean="0"/>
              <a:t>real Root </a:t>
            </a:r>
            <a:r>
              <a:rPr lang="en-ZA" sz="1800" b="1" dirty="0"/>
              <a:t>Cause.</a:t>
            </a:r>
            <a:br>
              <a:rPr lang="en-ZA" sz="1800" b="1" dirty="0"/>
            </a:br>
            <a:r>
              <a:rPr lang="en-ZA" sz="1800" b="1" dirty="0"/>
              <a:t> 		- Should, therefore, address the question:</a:t>
            </a:r>
            <a:br>
              <a:rPr lang="en-ZA" sz="1800" b="1" dirty="0"/>
            </a:br>
            <a:r>
              <a:rPr lang="en-ZA" sz="1800" b="1" dirty="0"/>
              <a:t>		  </a:t>
            </a:r>
            <a:r>
              <a:rPr lang="en-ZA" sz="1800" b="1" i="1" dirty="0" smtClean="0"/>
              <a:t>“WHAT </a:t>
            </a:r>
            <a:r>
              <a:rPr lang="en-ZA" sz="1800" b="1" i="1" dirty="0"/>
              <a:t>in the system failed to make the</a:t>
            </a:r>
            <a:br>
              <a:rPr lang="en-ZA" sz="1800" b="1" i="1" dirty="0"/>
            </a:br>
            <a:r>
              <a:rPr lang="en-ZA" sz="1800" b="1" i="1" dirty="0"/>
              <a:t>		  problem occur?”</a:t>
            </a:r>
            <a:br>
              <a:rPr lang="en-ZA" sz="1800" b="1" i="1" dirty="0"/>
            </a:br>
            <a:r>
              <a:rPr lang="en-ZA" sz="1800" b="1" dirty="0"/>
              <a:t>		- Until the root cause is identified, keep</a:t>
            </a:r>
            <a:br>
              <a:rPr lang="en-ZA" sz="1800" b="1" dirty="0"/>
            </a:br>
            <a:r>
              <a:rPr lang="en-ZA" sz="1800" b="1" dirty="0"/>
              <a:t>		  asking: WHY?</a:t>
            </a:r>
            <a:br>
              <a:rPr lang="en-ZA" sz="1800" b="1" dirty="0"/>
            </a:br>
            <a:r>
              <a:rPr lang="en-ZA" sz="1800" b="1" dirty="0"/>
              <a:t/>
            </a:r>
            <a:br>
              <a:rPr lang="en-ZA" sz="1800" b="1" dirty="0"/>
            </a:br>
            <a:r>
              <a:rPr lang="en-ZA" sz="1600" b="1" i="1" dirty="0"/>
              <a:t/>
            </a:r>
            <a:br>
              <a:rPr lang="en-ZA" sz="1600" b="1" i="1" dirty="0"/>
            </a:br>
            <a:r>
              <a:rPr lang="en-ZA" sz="1600" dirty="0"/>
              <a:t/>
            </a:r>
            <a:br>
              <a:rPr lang="en-ZA" sz="1600" dirty="0"/>
            </a:br>
            <a:r>
              <a:rPr lang="en-ZA" sz="1600" dirty="0"/>
              <a:t/>
            </a:r>
            <a:br>
              <a:rPr lang="en-ZA" sz="1600" dirty="0"/>
            </a:br>
            <a:r>
              <a:rPr lang="en-ZA" sz="1600" b="1" i="1" dirty="0"/>
              <a:t/>
            </a:r>
            <a:br>
              <a:rPr lang="en-ZA" sz="1600" b="1" i="1" dirty="0"/>
            </a:br>
            <a:r>
              <a:rPr lang="en-ZA" dirty="0"/>
              <a:t/>
            </a:r>
            <a:br>
              <a:rPr lang="en-ZA" dirty="0"/>
            </a:br>
            <a:r>
              <a:rPr lang="en-ZA" dirty="0"/>
              <a:t/>
            </a:r>
            <a:br>
              <a:rPr lang="en-ZA" dirty="0"/>
            </a:br>
            <a:endParaRPr lang="en-ZA" dirty="0"/>
          </a:p>
        </p:txBody>
      </p:sp>
      <p:sp>
        <p:nvSpPr>
          <p:cNvPr id="3" name="Slide Number Placeholder 2"/>
          <p:cNvSpPr>
            <a:spLocks noGrp="1"/>
          </p:cNvSpPr>
          <p:nvPr>
            <p:ph type="sldNum" sz="quarter" idx="12"/>
          </p:nvPr>
        </p:nvSpPr>
        <p:spPr/>
        <p:txBody>
          <a:bodyPr/>
          <a:lstStyle/>
          <a:p>
            <a:fld id="{1B13C411-3222-4A83-9A6B-B20F087BAB60}" type="slidenum">
              <a:rPr lang="en-US" smtClean="0"/>
              <a:pPr/>
              <a:t>17</a:t>
            </a:fld>
            <a:endParaRPr lang="en-US" dirty="0"/>
          </a:p>
        </p:txBody>
      </p:sp>
      <p:pic>
        <p:nvPicPr>
          <p:cNvPr id="1026" name="Picture 4" descr="http://intland.com/wp-content/uploads/2015/01/root_cause_analysis-336x3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183" y="1844824"/>
            <a:ext cx="2710217"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309235" y="4581128"/>
            <a:ext cx="2133600" cy="2143125"/>
          </a:xfrm>
          <a:prstGeom prst="rect">
            <a:avLst/>
          </a:prstGeom>
        </p:spPr>
      </p:pic>
    </p:spTree>
    <p:extLst>
      <p:ext uri="{BB962C8B-B14F-4D97-AF65-F5344CB8AC3E}">
        <p14:creationId xmlns:p14="http://schemas.microsoft.com/office/powerpoint/2010/main" val="331716596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chor="t" anchorCtr="0"/>
          <a:lstStyle/>
          <a:p>
            <a:pPr algn="l">
              <a:spcAft>
                <a:spcPts val="600"/>
              </a:spcAft>
            </a:pPr>
            <a:r>
              <a:rPr lang="en-ZA" sz="2800" b="1" dirty="0"/>
              <a:t> </a:t>
            </a:r>
            <a:r>
              <a:rPr lang="en-ZA" sz="2800" b="1" dirty="0" smtClean="0"/>
              <a:t>                 Principles </a:t>
            </a:r>
            <a:r>
              <a:rPr lang="en-ZA" sz="2800" b="1" dirty="0"/>
              <a:t>of RCA (</a:t>
            </a:r>
            <a:r>
              <a:rPr lang="en-ZA" sz="2800" b="1" dirty="0" err="1"/>
              <a:t>cont</a:t>
            </a:r>
            <a:r>
              <a:rPr lang="en-ZA" sz="2800" b="1" dirty="0"/>
              <a:t> …)</a:t>
            </a:r>
            <a:r>
              <a:rPr lang="en-ZA" sz="3200" b="1" dirty="0"/>
              <a:t/>
            </a:r>
            <a:br>
              <a:rPr lang="en-ZA" sz="3200" b="1" dirty="0"/>
            </a:br>
            <a:r>
              <a:rPr lang="en-ZA" sz="3200" b="1" dirty="0"/>
              <a:t/>
            </a:r>
            <a:br>
              <a:rPr lang="en-ZA" sz="3200" b="1" dirty="0"/>
            </a:br>
            <a:r>
              <a:rPr lang="en-ZA" sz="2000" b="1" u="sng" dirty="0">
                <a:solidFill>
                  <a:sysClr val="windowText" lastClr="000000"/>
                </a:solidFill>
              </a:rPr>
              <a:t>Why do we have poor root cause analyses?</a:t>
            </a:r>
            <a:r>
              <a:rPr lang="en-ZA" sz="2000" u="sng" dirty="0">
                <a:solidFill>
                  <a:sysClr val="windowText" lastClr="000000"/>
                </a:solidFill>
              </a:rPr>
              <a:t/>
            </a:r>
            <a:br>
              <a:rPr lang="en-ZA" sz="2000" u="sng" dirty="0">
                <a:solidFill>
                  <a:sysClr val="windowText" lastClr="000000"/>
                </a:solidFill>
              </a:rPr>
            </a:br>
            <a:r>
              <a:rPr lang="en-ZA" sz="1800" u="sng" dirty="0">
                <a:solidFill>
                  <a:schemeClr val="tx1"/>
                </a:solidFill>
              </a:rPr>
              <a:t/>
            </a:r>
            <a:br>
              <a:rPr lang="en-ZA" sz="1800" u="sng" dirty="0">
                <a:solidFill>
                  <a:schemeClr val="tx1"/>
                </a:solidFill>
              </a:rPr>
            </a:br>
            <a:r>
              <a:rPr lang="en-ZA" sz="1800" dirty="0">
                <a:solidFill>
                  <a:schemeClr val="tx1"/>
                </a:solidFill>
              </a:rPr>
              <a:t>-</a:t>
            </a:r>
            <a:r>
              <a:rPr lang="en-ZA" sz="1800" b="1" dirty="0">
                <a:solidFill>
                  <a:schemeClr val="tx1"/>
                </a:solidFill>
              </a:rPr>
              <a:t> </a:t>
            </a:r>
            <a:r>
              <a:rPr lang="en-US" sz="1800" dirty="0">
                <a:solidFill>
                  <a:schemeClr val="tx1"/>
                </a:solidFill>
              </a:rPr>
              <a:t>We have </a:t>
            </a:r>
            <a:r>
              <a:rPr lang="en-US" sz="1800" b="1" dirty="0">
                <a:solidFill>
                  <a:schemeClr val="tx1"/>
                </a:solidFill>
              </a:rPr>
              <a:t>not set criteria </a:t>
            </a:r>
            <a:r>
              <a:rPr lang="en-US" sz="1800" dirty="0">
                <a:solidFill>
                  <a:schemeClr val="tx1"/>
                </a:solidFill>
              </a:rPr>
              <a:t>about what makes an acceptable corrective action   plan (firms to </a:t>
            </a:r>
            <a:r>
              <a:rPr lang="en-US" sz="1800" b="1" dirty="0">
                <a:solidFill>
                  <a:schemeClr val="tx1"/>
                </a:solidFill>
              </a:rPr>
              <a:t>implement</a:t>
            </a:r>
            <a:r>
              <a:rPr lang="en-US" sz="1800" dirty="0">
                <a:solidFill>
                  <a:schemeClr val="tx1"/>
                </a:solidFill>
              </a:rPr>
              <a:t> RCA and RAP Policies and Procedures).</a:t>
            </a:r>
            <a:br>
              <a:rPr lang="en-US" sz="1800" dirty="0">
                <a:solidFill>
                  <a:schemeClr val="tx1"/>
                </a:solidFill>
              </a:rPr>
            </a:br>
            <a:r>
              <a:rPr lang="en-US" sz="1800" dirty="0">
                <a:solidFill>
                  <a:schemeClr val="tx1"/>
                </a:solidFill>
              </a:rPr>
              <a:t>- We continue to </a:t>
            </a:r>
            <a:r>
              <a:rPr lang="en-US" sz="1800" b="1" dirty="0">
                <a:solidFill>
                  <a:schemeClr val="tx1"/>
                </a:solidFill>
              </a:rPr>
              <a:t>accept bad answers</a:t>
            </a:r>
            <a:r>
              <a:rPr lang="en-US" sz="1800" dirty="0">
                <a:solidFill>
                  <a:schemeClr val="tx1"/>
                </a:solidFill>
              </a:rPr>
              <a:t>.</a:t>
            </a:r>
            <a:br>
              <a:rPr lang="en-US" sz="1800" dirty="0">
                <a:solidFill>
                  <a:schemeClr val="tx1"/>
                </a:solidFill>
              </a:rPr>
            </a:br>
            <a:r>
              <a:rPr lang="en-US" sz="1800" dirty="0">
                <a:solidFill>
                  <a:schemeClr val="tx1"/>
                </a:solidFill>
              </a:rPr>
              <a:t>- People (internal and external) do not have the Root Cause Analysis </a:t>
            </a:r>
            <a:r>
              <a:rPr lang="en-US" sz="1800" b="1" dirty="0">
                <a:solidFill>
                  <a:schemeClr val="tx1"/>
                </a:solidFill>
              </a:rPr>
              <a:t>culture</a:t>
            </a:r>
            <a:r>
              <a:rPr lang="en-US" sz="1800" dirty="0">
                <a:solidFill>
                  <a:schemeClr val="tx1"/>
                </a:solidFill>
              </a:rPr>
              <a:t>; don’t know any process or are not effectively trained.</a:t>
            </a:r>
            <a:br>
              <a:rPr lang="en-US" sz="1800" dirty="0">
                <a:solidFill>
                  <a:schemeClr val="tx1"/>
                </a:solidFill>
              </a:rPr>
            </a:br>
            <a:r>
              <a:rPr lang="en-US" sz="1800" dirty="0">
                <a:solidFill>
                  <a:schemeClr val="tx1"/>
                </a:solidFill>
              </a:rPr>
              <a:t>- We are addressing the </a:t>
            </a:r>
            <a:r>
              <a:rPr lang="en-US" sz="1800" b="1" dirty="0">
                <a:solidFill>
                  <a:schemeClr val="tx1"/>
                </a:solidFill>
              </a:rPr>
              <a:t>symptoms</a:t>
            </a:r>
            <a:r>
              <a:rPr lang="en-US" sz="1800" dirty="0">
                <a:solidFill>
                  <a:schemeClr val="tx1"/>
                </a:solidFill>
              </a:rPr>
              <a:t> and not the true </a:t>
            </a:r>
            <a:r>
              <a:rPr lang="en-US" sz="1800" b="1" dirty="0">
                <a:solidFill>
                  <a:schemeClr val="tx1"/>
                </a:solidFill>
              </a:rPr>
              <a:t>root</a:t>
            </a:r>
            <a:r>
              <a:rPr lang="en-US" sz="1800" dirty="0">
                <a:solidFill>
                  <a:schemeClr val="tx1"/>
                </a:solidFill>
              </a:rPr>
              <a:t> of the issue.</a:t>
            </a:r>
            <a:br>
              <a:rPr lang="en-US" sz="1800" dirty="0">
                <a:solidFill>
                  <a:schemeClr val="tx1"/>
                </a:solidFill>
              </a:rPr>
            </a:br>
            <a:r>
              <a:rPr lang="en-US" sz="1800" dirty="0">
                <a:solidFill>
                  <a:schemeClr val="tx1"/>
                </a:solidFill>
              </a:rPr>
              <a:t/>
            </a:r>
            <a:br>
              <a:rPr lang="en-US" sz="1800" dirty="0">
                <a:solidFill>
                  <a:schemeClr val="tx1"/>
                </a:solidFill>
              </a:rPr>
            </a:br>
            <a:r>
              <a:rPr lang="en-US" sz="2000" b="1" u="sng" dirty="0">
                <a:solidFill>
                  <a:schemeClr val="tx1"/>
                </a:solidFill>
              </a:rPr>
              <a:t>Steps that can address poor RCA (</a:t>
            </a:r>
            <a:r>
              <a:rPr lang="en-US" sz="2000" b="1" u="sng" dirty="0">
                <a:solidFill>
                  <a:srgbClr val="FF0000"/>
                </a:solidFill>
              </a:rPr>
              <a:t>DMAGIC</a:t>
            </a:r>
            <a:r>
              <a:rPr lang="en-US" sz="2000" b="1" u="sng" dirty="0">
                <a:solidFill>
                  <a:schemeClr val="tx1"/>
                </a:solidFill>
              </a:rPr>
              <a:t>):</a:t>
            </a:r>
            <a:br>
              <a:rPr lang="en-US" sz="2000" b="1" u="sng" dirty="0">
                <a:solidFill>
                  <a:schemeClr val="tx1"/>
                </a:solidFill>
              </a:rPr>
            </a:br>
            <a:r>
              <a:rPr lang="en-US" sz="1800" b="1" u="sng" dirty="0">
                <a:solidFill>
                  <a:schemeClr val="tx1"/>
                </a:solidFill>
              </a:rPr>
              <a:t/>
            </a:r>
            <a:br>
              <a:rPr lang="en-US" sz="1800" b="1" u="sng" dirty="0">
                <a:solidFill>
                  <a:schemeClr val="tx1"/>
                </a:solidFill>
              </a:rPr>
            </a:br>
            <a:r>
              <a:rPr lang="en-US" sz="2000" b="1" dirty="0">
                <a:solidFill>
                  <a:srgbClr val="FF0000"/>
                </a:solidFill>
              </a:rPr>
              <a:t>D</a:t>
            </a:r>
            <a:r>
              <a:rPr lang="en-US" sz="1800" dirty="0">
                <a:solidFill>
                  <a:schemeClr val="tx1"/>
                </a:solidFill>
              </a:rPr>
              <a:t>efine the problem.</a:t>
            </a:r>
            <a:br>
              <a:rPr lang="en-US" sz="1800" dirty="0">
                <a:solidFill>
                  <a:schemeClr val="tx1"/>
                </a:solidFill>
              </a:rPr>
            </a:br>
            <a:r>
              <a:rPr lang="en-US" sz="2000" b="1" dirty="0">
                <a:solidFill>
                  <a:srgbClr val="FF0000"/>
                </a:solidFill>
              </a:rPr>
              <a:t>M</a:t>
            </a:r>
            <a:r>
              <a:rPr lang="en-US" sz="1800" dirty="0">
                <a:solidFill>
                  <a:schemeClr val="tx1"/>
                </a:solidFill>
              </a:rPr>
              <a:t>ap the process and collect data.</a:t>
            </a:r>
            <a:br>
              <a:rPr lang="en-US" sz="1800" dirty="0">
                <a:solidFill>
                  <a:schemeClr val="tx1"/>
                </a:solidFill>
              </a:rPr>
            </a:br>
            <a:r>
              <a:rPr lang="en-US" sz="2000" b="1" dirty="0">
                <a:solidFill>
                  <a:srgbClr val="FF0000"/>
                </a:solidFill>
              </a:rPr>
              <a:t>A</a:t>
            </a:r>
            <a:r>
              <a:rPr lang="en-US" sz="1800" dirty="0">
                <a:solidFill>
                  <a:schemeClr val="tx1"/>
                </a:solidFill>
              </a:rPr>
              <a:t>nalyse data and identify causes.</a:t>
            </a:r>
            <a:br>
              <a:rPr lang="en-US" sz="1800" dirty="0">
                <a:solidFill>
                  <a:schemeClr val="tx1"/>
                </a:solidFill>
              </a:rPr>
            </a:br>
            <a:r>
              <a:rPr lang="en-US" sz="2000" b="1" dirty="0">
                <a:solidFill>
                  <a:srgbClr val="FF0000"/>
                </a:solidFill>
              </a:rPr>
              <a:t>G</a:t>
            </a:r>
            <a:r>
              <a:rPr lang="en-US" sz="1800" dirty="0">
                <a:solidFill>
                  <a:schemeClr val="tx1"/>
                </a:solidFill>
              </a:rPr>
              <a:t>ather information and evidence (asking why) until the true root cause is clear.</a:t>
            </a:r>
            <a:br>
              <a:rPr lang="en-US" sz="1800" dirty="0">
                <a:solidFill>
                  <a:schemeClr val="tx1"/>
                </a:solidFill>
              </a:rPr>
            </a:br>
            <a:r>
              <a:rPr lang="en-US" sz="2000" b="1" dirty="0">
                <a:solidFill>
                  <a:srgbClr val="FF0000"/>
                </a:solidFill>
              </a:rPr>
              <a:t>I</a:t>
            </a:r>
            <a:r>
              <a:rPr lang="en-US" sz="1800" dirty="0">
                <a:solidFill>
                  <a:schemeClr val="tx1"/>
                </a:solidFill>
              </a:rPr>
              <a:t>mplement an action plan to address the root cause(s).</a:t>
            </a:r>
            <a:br>
              <a:rPr lang="en-US" sz="1800" dirty="0">
                <a:solidFill>
                  <a:schemeClr val="tx1"/>
                </a:solidFill>
              </a:rPr>
            </a:br>
            <a:r>
              <a:rPr lang="en-US" sz="2000" b="1" dirty="0">
                <a:solidFill>
                  <a:srgbClr val="FF0000"/>
                </a:solidFill>
              </a:rPr>
              <a:t>C</a:t>
            </a:r>
            <a:r>
              <a:rPr lang="en-US" sz="1800" dirty="0">
                <a:solidFill>
                  <a:schemeClr val="tx1"/>
                </a:solidFill>
              </a:rPr>
              <a:t>ontrol and monitor the plan. </a:t>
            </a:r>
            <a:br>
              <a:rPr lang="en-US" sz="1800" dirty="0">
                <a:solidFill>
                  <a:schemeClr val="tx1"/>
                </a:solidFill>
              </a:rPr>
            </a:br>
            <a:endParaRPr lang="en-ZA" sz="1800" b="1" dirty="0"/>
          </a:p>
        </p:txBody>
      </p:sp>
      <p:sp>
        <p:nvSpPr>
          <p:cNvPr id="3" name="Slide Number Placeholder 2"/>
          <p:cNvSpPr>
            <a:spLocks noGrp="1"/>
          </p:cNvSpPr>
          <p:nvPr>
            <p:ph type="sldNum" sz="quarter" idx="12"/>
          </p:nvPr>
        </p:nvSpPr>
        <p:spPr/>
        <p:txBody>
          <a:bodyPr/>
          <a:lstStyle/>
          <a:p>
            <a:fld id="{1B13C411-3222-4A83-9A6B-B20F087BAB60}" type="slidenum">
              <a:rPr lang="en-US" smtClean="0"/>
              <a:pPr/>
              <a:t>18</a:t>
            </a:fld>
            <a:endParaRPr lang="en-US" dirty="0"/>
          </a:p>
        </p:txBody>
      </p:sp>
      <p:pic>
        <p:nvPicPr>
          <p:cNvPr id="4" name="Picture 3"/>
          <p:cNvPicPr>
            <a:picLocks noChangeAspect="1"/>
          </p:cNvPicPr>
          <p:nvPr/>
        </p:nvPicPr>
        <p:blipFill>
          <a:blip r:embed="rId2"/>
          <a:stretch>
            <a:fillRect/>
          </a:stretch>
        </p:blipFill>
        <p:spPr>
          <a:xfrm>
            <a:off x="6228184" y="3717032"/>
            <a:ext cx="1282824" cy="1288551"/>
          </a:xfrm>
          <a:prstGeom prst="rect">
            <a:avLst/>
          </a:prstGeom>
        </p:spPr>
      </p:pic>
    </p:spTree>
    <p:extLst>
      <p:ext uri="{BB962C8B-B14F-4D97-AF65-F5344CB8AC3E}">
        <p14:creationId xmlns:p14="http://schemas.microsoft.com/office/powerpoint/2010/main" val="2691178508"/>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r>
              <a:rPr lang="en-ZA" sz="3200" b="1" dirty="0"/>
              <a:t>Principles of RCA (</a:t>
            </a:r>
            <a:r>
              <a:rPr lang="en-ZA" sz="3200" b="1" dirty="0" err="1"/>
              <a:t>cont</a:t>
            </a:r>
            <a:r>
              <a:rPr lang="en-ZA" sz="3200" b="1" dirty="0"/>
              <a:t> …)</a:t>
            </a:r>
            <a:endParaRPr lang="en-ZA" sz="3200" dirty="0"/>
          </a:p>
        </p:txBody>
      </p:sp>
      <p:sp>
        <p:nvSpPr>
          <p:cNvPr id="3" name="Slide Number Placeholder 2"/>
          <p:cNvSpPr>
            <a:spLocks noGrp="1"/>
          </p:cNvSpPr>
          <p:nvPr>
            <p:ph type="sldNum" sz="quarter" idx="12"/>
          </p:nvPr>
        </p:nvSpPr>
        <p:spPr/>
        <p:txBody>
          <a:bodyPr/>
          <a:lstStyle/>
          <a:p>
            <a:fld id="{1B13C411-3222-4A83-9A6B-B20F087BAB60}" type="slidenum">
              <a:rPr lang="en-US" smtClean="0"/>
              <a:pPr/>
              <a:t>19</a:t>
            </a:fld>
            <a:endParaRPr lang="en-US" dirty="0"/>
          </a:p>
        </p:txBody>
      </p:sp>
      <p:sp>
        <p:nvSpPr>
          <p:cNvPr id="4" name="Rectangle 3"/>
          <p:cNvSpPr/>
          <p:nvPr/>
        </p:nvSpPr>
        <p:spPr>
          <a:xfrm>
            <a:off x="611560" y="836712"/>
            <a:ext cx="7848872" cy="6093976"/>
          </a:xfrm>
          <a:prstGeom prst="rect">
            <a:avLst/>
          </a:prstGeom>
        </p:spPr>
        <p:txBody>
          <a:bodyPr wrap="square">
            <a:spAutoFit/>
          </a:bodyPr>
          <a:lstStyle/>
          <a:p>
            <a:pPr eaLnBrk="1" hangingPunct="1"/>
            <a:endParaRPr lang="en-US" altLang="en-US" sz="2400" b="1" u="sng" dirty="0" smtClean="0"/>
          </a:p>
          <a:p>
            <a:pPr eaLnBrk="1" hangingPunct="1"/>
            <a:r>
              <a:rPr lang="en-US" altLang="en-US" sz="2400" b="1" u="sng" dirty="0" smtClean="0"/>
              <a:t>Using </a:t>
            </a:r>
            <a:r>
              <a:rPr lang="en-US" altLang="en-US" sz="2400" b="1" u="sng" dirty="0"/>
              <a:t>the </a:t>
            </a:r>
            <a:r>
              <a:rPr lang="en-US" altLang="en-US" sz="2400" b="1" u="sng" dirty="0">
                <a:solidFill>
                  <a:srgbClr val="FF0000"/>
                </a:solidFill>
              </a:rPr>
              <a:t>5 Cs</a:t>
            </a:r>
          </a:p>
          <a:p>
            <a:pPr eaLnBrk="1" hangingPunct="1"/>
            <a:endParaRPr lang="en-US" altLang="en-US" dirty="0"/>
          </a:p>
          <a:p>
            <a:pPr eaLnBrk="1" hangingPunct="1"/>
            <a:r>
              <a:rPr lang="en-US" altLang="en-US" dirty="0"/>
              <a:t>1) </a:t>
            </a:r>
            <a:r>
              <a:rPr lang="en-US" altLang="en-US" b="1" u="sng" dirty="0">
                <a:solidFill>
                  <a:srgbClr val="FF0000"/>
                </a:solidFill>
              </a:rPr>
              <a:t>C</a:t>
            </a:r>
            <a:r>
              <a:rPr lang="en-US" altLang="en-US" u="sng" dirty="0"/>
              <a:t>riteria: </a:t>
            </a:r>
          </a:p>
          <a:p>
            <a:r>
              <a:rPr lang="en-US" altLang="en-US" dirty="0" smtClean="0"/>
              <a:t>	The </a:t>
            </a:r>
            <a:r>
              <a:rPr lang="en-US" altLang="en-US" dirty="0"/>
              <a:t>law, regulation, contractual obligation, policy, procedure or </a:t>
            </a:r>
            <a:r>
              <a:rPr lang="en-US" altLang="en-US" dirty="0" smtClean="0"/>
              <a:t>	best </a:t>
            </a:r>
            <a:r>
              <a:rPr lang="en-US" altLang="en-US" dirty="0"/>
              <a:t>practice that is expected to be followed.</a:t>
            </a:r>
          </a:p>
          <a:p>
            <a:pPr eaLnBrk="1" hangingPunct="1"/>
            <a:endParaRPr lang="en-US" altLang="en-US" dirty="0"/>
          </a:p>
          <a:p>
            <a:pPr eaLnBrk="1" hangingPunct="1"/>
            <a:r>
              <a:rPr lang="en-US" altLang="en-US" dirty="0"/>
              <a:t>2) </a:t>
            </a:r>
            <a:r>
              <a:rPr lang="en-US" altLang="en-US" b="1" u="sng" dirty="0">
                <a:solidFill>
                  <a:srgbClr val="FF0000"/>
                </a:solidFill>
              </a:rPr>
              <a:t>C</a:t>
            </a:r>
            <a:r>
              <a:rPr lang="en-US" altLang="en-US" u="sng" dirty="0"/>
              <a:t>ondition:</a:t>
            </a:r>
          </a:p>
          <a:p>
            <a:pPr eaLnBrk="1" hangingPunct="1"/>
            <a:r>
              <a:rPr lang="en-US" altLang="en-US" dirty="0" smtClean="0"/>
              <a:t>	The </a:t>
            </a:r>
            <a:r>
              <a:rPr lang="en-US" altLang="en-US" dirty="0"/>
              <a:t>factual analysis of the process as it exists.</a:t>
            </a:r>
          </a:p>
          <a:p>
            <a:pPr lvl="1" eaLnBrk="1" hangingPunct="1"/>
            <a:endParaRPr lang="en-US" altLang="en-US" dirty="0"/>
          </a:p>
          <a:p>
            <a:pPr eaLnBrk="1" hangingPunct="1"/>
            <a:r>
              <a:rPr lang="en-US" altLang="en-US" dirty="0"/>
              <a:t>3) </a:t>
            </a:r>
            <a:r>
              <a:rPr lang="en-US" altLang="en-US" b="1" u="sng" dirty="0">
                <a:solidFill>
                  <a:srgbClr val="FF0000"/>
                </a:solidFill>
              </a:rPr>
              <a:t>C</a:t>
            </a:r>
            <a:r>
              <a:rPr lang="en-US" altLang="en-US" u="sng" dirty="0"/>
              <a:t>onsequence/Effect:</a:t>
            </a:r>
          </a:p>
          <a:p>
            <a:pPr eaLnBrk="1" hangingPunct="1"/>
            <a:r>
              <a:rPr lang="en-US" altLang="en-US" dirty="0" smtClean="0"/>
              <a:t>	Why </a:t>
            </a:r>
            <a:r>
              <a:rPr lang="en-US" altLang="en-US" dirty="0"/>
              <a:t>the issue is important and noteworthy from a compliance, </a:t>
            </a:r>
            <a:r>
              <a:rPr lang="en-US" altLang="en-US" dirty="0" smtClean="0"/>
              <a:t>	financial</a:t>
            </a:r>
            <a:r>
              <a:rPr lang="en-US" altLang="en-US" dirty="0"/>
              <a:t>, or operational standpoint.</a:t>
            </a:r>
          </a:p>
          <a:p>
            <a:pPr eaLnBrk="1" hangingPunct="1"/>
            <a:endParaRPr lang="en-US" altLang="en-US" dirty="0"/>
          </a:p>
          <a:p>
            <a:pPr eaLnBrk="1" hangingPunct="1"/>
            <a:r>
              <a:rPr lang="en-US" altLang="en-US" dirty="0"/>
              <a:t>4) </a:t>
            </a:r>
            <a:r>
              <a:rPr lang="en-US" altLang="en-US" b="1" u="sng" dirty="0">
                <a:solidFill>
                  <a:srgbClr val="FF0000"/>
                </a:solidFill>
              </a:rPr>
              <a:t>C</a:t>
            </a:r>
            <a:r>
              <a:rPr lang="en-US" altLang="en-US" u="sng" dirty="0"/>
              <a:t>ause:</a:t>
            </a:r>
          </a:p>
          <a:p>
            <a:pPr eaLnBrk="1" hangingPunct="1"/>
            <a:r>
              <a:rPr lang="en-US" altLang="en-US" dirty="0" smtClean="0"/>
              <a:t>	The </a:t>
            </a:r>
            <a:r>
              <a:rPr lang="en-US" altLang="en-US" dirty="0"/>
              <a:t>root cause that allowed the condition to not emulate the </a:t>
            </a:r>
            <a:r>
              <a:rPr lang="en-US" altLang="en-US" dirty="0" smtClean="0"/>
              <a:t>	criteria</a:t>
            </a:r>
            <a:r>
              <a:rPr lang="en-US" altLang="en-US" dirty="0"/>
              <a:t>.</a:t>
            </a:r>
          </a:p>
          <a:p>
            <a:pPr eaLnBrk="1" hangingPunct="1"/>
            <a:endParaRPr lang="en-US" altLang="en-US" dirty="0"/>
          </a:p>
          <a:p>
            <a:pPr eaLnBrk="1" hangingPunct="1"/>
            <a:r>
              <a:rPr lang="en-US" altLang="en-US" dirty="0"/>
              <a:t>5) </a:t>
            </a:r>
            <a:r>
              <a:rPr lang="en-US" altLang="en-US" b="1" u="sng" dirty="0">
                <a:solidFill>
                  <a:srgbClr val="FF0000"/>
                </a:solidFill>
              </a:rPr>
              <a:t>C</a:t>
            </a:r>
            <a:r>
              <a:rPr lang="en-US" altLang="en-US" u="sng" dirty="0"/>
              <a:t>orrective Action/Recommendation:</a:t>
            </a:r>
          </a:p>
          <a:p>
            <a:pPr eaLnBrk="1" hangingPunct="1"/>
            <a:r>
              <a:rPr lang="en-US" altLang="en-US" dirty="0" smtClean="0"/>
              <a:t>	Change </a:t>
            </a:r>
            <a:r>
              <a:rPr lang="en-US" altLang="en-US" dirty="0"/>
              <a:t>that will address the root cause – action plan.</a:t>
            </a:r>
          </a:p>
          <a:p>
            <a:pPr lvl="1" eaLnBrk="1" hangingPunct="1"/>
            <a:endParaRPr lang="en-US" altLang="en-US" dirty="0"/>
          </a:p>
        </p:txBody>
      </p:sp>
      <p:pic>
        <p:nvPicPr>
          <p:cNvPr id="6" name="Picture 5"/>
          <p:cNvPicPr>
            <a:picLocks noChangeAspect="1"/>
          </p:cNvPicPr>
          <p:nvPr/>
        </p:nvPicPr>
        <p:blipFill>
          <a:blip r:embed="rId2"/>
          <a:stretch>
            <a:fillRect/>
          </a:stretch>
        </p:blipFill>
        <p:spPr>
          <a:xfrm>
            <a:off x="3059832" y="854204"/>
            <a:ext cx="1354832" cy="1360880"/>
          </a:xfrm>
          <a:prstGeom prst="rect">
            <a:avLst/>
          </a:prstGeom>
        </p:spPr>
      </p:pic>
    </p:spTree>
    <p:extLst>
      <p:ext uri="{BB962C8B-B14F-4D97-AF65-F5344CB8AC3E}">
        <p14:creationId xmlns:p14="http://schemas.microsoft.com/office/powerpoint/2010/main" val="2929903489"/>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txBody>
          <a:bodyPr/>
          <a:lstStyle/>
          <a:p>
            <a:r>
              <a:rPr lang="en-ZA" sz="3200" b="1" dirty="0"/>
              <a:t>RCA Information Session</a:t>
            </a:r>
          </a:p>
        </p:txBody>
      </p:sp>
      <p:sp>
        <p:nvSpPr>
          <p:cNvPr id="4" name="Slide Number Placeholder 3"/>
          <p:cNvSpPr>
            <a:spLocks noGrp="1"/>
          </p:cNvSpPr>
          <p:nvPr>
            <p:ph type="sldNum" sz="quarter" idx="12"/>
          </p:nvPr>
        </p:nvSpPr>
        <p:spPr/>
        <p:txBody>
          <a:bodyPr/>
          <a:lstStyle/>
          <a:p>
            <a:fld id="{8E940DF4-94BE-41DE-9B7E-ECB33340114A}" type="slidenum">
              <a:rPr lang="en-US" smtClean="0"/>
              <a:pPr/>
              <a:t>2</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982350295"/>
              </p:ext>
            </p:extLst>
          </p:nvPr>
        </p:nvGraphicFramePr>
        <p:xfrm>
          <a:off x="683568" y="1556792"/>
          <a:ext cx="7848872" cy="7352867"/>
        </p:xfrm>
        <a:graphic>
          <a:graphicData uri="http://schemas.openxmlformats.org/drawingml/2006/table">
            <a:tbl>
              <a:tblPr firstRow="1" bandRow="1">
                <a:tableStyleId>{2D5ABB26-0587-4C30-8999-92F81FD0307C}</a:tableStyleId>
              </a:tblPr>
              <a:tblGrid>
                <a:gridCol w="7848872">
                  <a:extLst>
                    <a:ext uri="{9D8B030D-6E8A-4147-A177-3AD203B41FA5}">
                      <a16:colId xmlns="" xmlns:a16="http://schemas.microsoft.com/office/drawing/2014/main" val="237452764"/>
                    </a:ext>
                  </a:extLst>
                </a:gridCol>
              </a:tblGrid>
              <a:tr h="5004354">
                <a:tc>
                  <a:txBody>
                    <a:bodyPr/>
                    <a:lstStyle/>
                    <a:p>
                      <a:pPr algn="l"/>
                      <a:r>
                        <a:rPr lang="en-ZA" sz="2400" b="1" u="sng" dirty="0"/>
                        <a:t>Index</a:t>
                      </a:r>
                    </a:p>
                    <a:p>
                      <a:pPr algn="ctr"/>
                      <a:endParaRPr lang="en-ZA" sz="2800" b="1" dirty="0"/>
                    </a:p>
                    <a:p>
                      <a:pPr marL="514350" indent="-514350" algn="l">
                        <a:buAutoNum type="arabicParenR"/>
                      </a:pPr>
                      <a:r>
                        <a:rPr lang="en-ZA" sz="2000" b="0" dirty="0"/>
                        <a:t>Statistics</a:t>
                      </a:r>
                    </a:p>
                    <a:p>
                      <a:pPr marL="514350" indent="-514350" algn="l">
                        <a:buAutoNum type="arabicParenR"/>
                      </a:pPr>
                      <a:r>
                        <a:rPr lang="en-ZA" sz="2000" b="0" dirty="0"/>
                        <a:t>The need for RCA</a:t>
                      </a:r>
                    </a:p>
                    <a:p>
                      <a:pPr marL="514350" indent="-514350" algn="l">
                        <a:buAutoNum type="arabicParenR"/>
                      </a:pPr>
                      <a:r>
                        <a:rPr lang="en-ZA" sz="2000" b="0" dirty="0"/>
                        <a:t>Policy</a:t>
                      </a:r>
                    </a:p>
                    <a:p>
                      <a:pPr marL="514350" indent="-514350" algn="l">
                        <a:buAutoNum type="arabicParenR"/>
                      </a:pPr>
                      <a:r>
                        <a:rPr lang="en-ZA" sz="2000" b="0" dirty="0"/>
                        <a:t>The IRBA </a:t>
                      </a:r>
                      <a:r>
                        <a:rPr lang="en-ZA" sz="2000" b="0" dirty="0" smtClean="0"/>
                        <a:t>Remediation </a:t>
                      </a:r>
                      <a:r>
                        <a:rPr lang="en-ZA" sz="2000" b="0" dirty="0"/>
                        <a:t>Process</a:t>
                      </a:r>
                    </a:p>
                    <a:p>
                      <a:pPr marL="514350" indent="-514350" algn="l">
                        <a:buAutoNum type="arabicParenR"/>
                      </a:pPr>
                      <a:r>
                        <a:rPr lang="en-ZA" sz="2000" b="0" dirty="0"/>
                        <a:t>RCA Introduction &amp; Background</a:t>
                      </a:r>
                    </a:p>
                    <a:p>
                      <a:pPr marL="514350" indent="-514350" algn="l">
                        <a:buAutoNum type="arabicParenR"/>
                      </a:pPr>
                      <a:r>
                        <a:rPr lang="en-ZA" sz="2000" b="0" dirty="0" smtClean="0"/>
                        <a:t>Principles</a:t>
                      </a:r>
                      <a:r>
                        <a:rPr lang="en-ZA" sz="2000" b="0" baseline="0" dirty="0" smtClean="0"/>
                        <a:t> of </a:t>
                      </a:r>
                      <a:r>
                        <a:rPr lang="en-ZA" sz="2000" b="0" dirty="0" smtClean="0"/>
                        <a:t>RCA</a:t>
                      </a:r>
                      <a:endParaRPr lang="en-ZA" sz="2000" b="0" dirty="0"/>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lang="en-ZA" sz="2000" b="0" dirty="0" smtClean="0"/>
                        <a:t>Questions</a:t>
                      </a:r>
                    </a:p>
                    <a:p>
                      <a:pPr marL="514350" indent="-514350" algn="l">
                        <a:buAutoNum type="arabicParenR"/>
                      </a:pPr>
                      <a:r>
                        <a:rPr lang="en-ZA" sz="2000" b="0" dirty="0" smtClean="0"/>
                        <a:t>Case </a:t>
                      </a:r>
                      <a:r>
                        <a:rPr lang="en-ZA" sz="2000" b="0" dirty="0"/>
                        <a:t>Studies</a:t>
                      </a:r>
                    </a:p>
                    <a:p>
                      <a:pPr marL="514350" indent="-514350" algn="l">
                        <a:buAutoNum type="arabicParenR"/>
                      </a:pPr>
                      <a:r>
                        <a:rPr lang="en-ZA" sz="2000" b="0" dirty="0" smtClean="0"/>
                        <a:t>Contact</a:t>
                      </a:r>
                      <a:endParaRPr lang="en-ZA" sz="2000" b="0"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aseline="0" dirty="0"/>
                    </a:p>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3681864931"/>
                  </a:ext>
                </a:extLst>
              </a:tr>
              <a:tr h="1531187">
                <a:tc>
                  <a:txBody>
                    <a:bodyPr/>
                    <a:lstStyle/>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1922281427"/>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916832"/>
            <a:ext cx="2304256" cy="3024336"/>
          </a:xfrm>
          <a:prstGeom prst="rect">
            <a:avLst/>
          </a:prstGeom>
        </p:spPr>
      </p:pic>
    </p:spTree>
    <p:extLst>
      <p:ext uri="{BB962C8B-B14F-4D97-AF65-F5344CB8AC3E}">
        <p14:creationId xmlns:p14="http://schemas.microsoft.com/office/powerpoint/2010/main" val="383350775"/>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lstStyle/>
          <a:p>
            <a:r>
              <a:rPr lang="en-ZA" sz="3200" b="1" dirty="0"/>
              <a:t>Principles of RCA (</a:t>
            </a:r>
            <a:r>
              <a:rPr lang="en-ZA" sz="3200" b="1" dirty="0" err="1"/>
              <a:t>cont</a:t>
            </a:r>
            <a:r>
              <a:rPr lang="en-ZA" sz="3200" b="1" dirty="0"/>
              <a:t> …) </a:t>
            </a:r>
          </a:p>
        </p:txBody>
      </p:sp>
      <p:sp>
        <p:nvSpPr>
          <p:cNvPr id="3" name="Slide Number Placeholder 2"/>
          <p:cNvSpPr>
            <a:spLocks noGrp="1"/>
          </p:cNvSpPr>
          <p:nvPr>
            <p:ph type="sldNum" sz="quarter" idx="12"/>
          </p:nvPr>
        </p:nvSpPr>
        <p:spPr/>
        <p:txBody>
          <a:bodyPr/>
          <a:lstStyle/>
          <a:p>
            <a:fld id="{1B13C411-3222-4A83-9A6B-B20F087BAB60}" type="slidenum">
              <a:rPr lang="en-US" smtClean="0"/>
              <a:pPr/>
              <a:t>20</a:t>
            </a:fld>
            <a:endParaRPr lang="en-US" dirty="0"/>
          </a:p>
        </p:txBody>
      </p:sp>
      <p:sp>
        <p:nvSpPr>
          <p:cNvPr id="5" name="Rectangle 4"/>
          <p:cNvSpPr/>
          <p:nvPr/>
        </p:nvSpPr>
        <p:spPr>
          <a:xfrm>
            <a:off x="457200" y="726773"/>
            <a:ext cx="8075240" cy="6106287"/>
          </a:xfrm>
          <a:prstGeom prst="rect">
            <a:avLst/>
          </a:prstGeom>
        </p:spPr>
        <p:txBody>
          <a:bodyPr wrap="square">
            <a:spAutoFit/>
          </a:bodyPr>
          <a:lstStyle/>
          <a:p>
            <a:pPr eaLnBrk="1" hangingPunct="1">
              <a:lnSpc>
                <a:spcPct val="90000"/>
              </a:lnSpc>
              <a:defRPr/>
            </a:pPr>
            <a:endParaRPr lang="en-US" dirty="0" smtClean="0"/>
          </a:p>
          <a:p>
            <a:pPr eaLnBrk="1" hangingPunct="1">
              <a:lnSpc>
                <a:spcPct val="90000"/>
              </a:lnSpc>
              <a:defRPr/>
            </a:pPr>
            <a:r>
              <a:rPr lang="en-US" sz="2000" b="1" dirty="0" smtClean="0"/>
              <a:t>It </a:t>
            </a:r>
            <a:r>
              <a:rPr lang="en-US" sz="2000" b="1" dirty="0"/>
              <a:t>is important to get your mind into an </a:t>
            </a:r>
            <a:r>
              <a:rPr lang="en-US" sz="2000" b="1" i="1" dirty="0"/>
              <a:t>investigative</a:t>
            </a:r>
            <a:r>
              <a:rPr lang="en-US" sz="2000" b="1" dirty="0"/>
              <a:t> mode </a:t>
            </a:r>
            <a:r>
              <a:rPr lang="en-US" sz="2000" b="1" dirty="0" smtClean="0"/>
              <a:t>(refer </a:t>
            </a:r>
            <a:r>
              <a:rPr lang="en-US" sz="2000" b="1" dirty="0"/>
              <a:t>to </a:t>
            </a:r>
            <a:r>
              <a:rPr lang="en-US" sz="2000" b="1" dirty="0" smtClean="0"/>
              <a:t>principle of </a:t>
            </a:r>
            <a:r>
              <a:rPr lang="en-US" sz="2000" b="1" i="1" dirty="0" smtClean="0"/>
              <a:t>professional </a:t>
            </a:r>
            <a:r>
              <a:rPr lang="en-ZA" sz="2000" b="1" i="1" dirty="0"/>
              <a:t>scepticism</a:t>
            </a:r>
            <a:r>
              <a:rPr lang="en-US" sz="2000" b="1" dirty="0"/>
              <a:t>).</a:t>
            </a:r>
          </a:p>
          <a:p>
            <a:pPr eaLnBrk="1" hangingPunct="1">
              <a:lnSpc>
                <a:spcPct val="90000"/>
              </a:lnSpc>
              <a:defRPr/>
            </a:pPr>
            <a:endParaRPr lang="en-US" dirty="0"/>
          </a:p>
          <a:p>
            <a:pPr eaLnBrk="1" hangingPunct="1">
              <a:lnSpc>
                <a:spcPct val="90000"/>
              </a:lnSpc>
              <a:spcAft>
                <a:spcPts val="1200"/>
              </a:spcAft>
              <a:defRPr/>
            </a:pPr>
            <a:r>
              <a:rPr lang="en-US" sz="2000" b="1" u="sng" dirty="0"/>
              <a:t>Investigating checklist example:</a:t>
            </a:r>
          </a:p>
          <a:p>
            <a:pPr marL="285750" indent="-285750" eaLnBrk="1" hangingPunct="1">
              <a:lnSpc>
                <a:spcPct val="90000"/>
              </a:lnSpc>
              <a:buFont typeface="Arial" panose="020B0604020202020204" pitchFamily="34" charset="0"/>
              <a:buChar char="•"/>
              <a:defRPr/>
            </a:pPr>
            <a:r>
              <a:rPr lang="en-US" dirty="0"/>
              <a:t>Identify the procedure owner and those involved.</a:t>
            </a:r>
          </a:p>
          <a:p>
            <a:pPr marL="285750" indent="-285750" eaLnBrk="1" hangingPunct="1">
              <a:lnSpc>
                <a:spcPct val="90000"/>
              </a:lnSpc>
              <a:buFont typeface="Arial" panose="020B0604020202020204" pitchFamily="34" charset="0"/>
              <a:buChar char="•"/>
              <a:defRPr/>
            </a:pPr>
            <a:r>
              <a:rPr lang="en-US" dirty="0"/>
              <a:t>Gather information:</a:t>
            </a:r>
          </a:p>
          <a:p>
            <a:pPr lvl="1" eaLnBrk="1" hangingPunct="1">
              <a:lnSpc>
                <a:spcPct val="90000"/>
              </a:lnSpc>
              <a:defRPr/>
            </a:pPr>
            <a:r>
              <a:rPr lang="en-US" dirty="0"/>
              <a:t>- Data</a:t>
            </a:r>
          </a:p>
          <a:p>
            <a:pPr lvl="1" eaLnBrk="1" hangingPunct="1">
              <a:lnSpc>
                <a:spcPct val="90000"/>
              </a:lnSpc>
              <a:defRPr/>
            </a:pPr>
            <a:r>
              <a:rPr lang="en-US" dirty="0"/>
              <a:t>- Employee Input</a:t>
            </a:r>
          </a:p>
          <a:p>
            <a:pPr lvl="1" eaLnBrk="1" hangingPunct="1">
              <a:lnSpc>
                <a:spcPct val="90000"/>
              </a:lnSpc>
              <a:defRPr/>
            </a:pPr>
            <a:r>
              <a:rPr lang="en-US" dirty="0"/>
              <a:t>- Flowcharts of the process</a:t>
            </a:r>
          </a:p>
          <a:p>
            <a:pPr lvl="1" eaLnBrk="1" hangingPunct="1">
              <a:lnSpc>
                <a:spcPct val="90000"/>
              </a:lnSpc>
              <a:defRPr/>
            </a:pPr>
            <a:r>
              <a:rPr lang="en-US" dirty="0"/>
              <a:t>- Procedures</a:t>
            </a:r>
          </a:p>
          <a:p>
            <a:pPr lvl="1" eaLnBrk="1" hangingPunct="1">
              <a:lnSpc>
                <a:spcPct val="90000"/>
              </a:lnSpc>
              <a:defRPr/>
            </a:pPr>
            <a:r>
              <a:rPr lang="en-US" dirty="0"/>
              <a:t>- Records (quantitative data)</a:t>
            </a:r>
          </a:p>
          <a:p>
            <a:pPr marL="285750" indent="-285750" eaLnBrk="1" hangingPunct="1">
              <a:lnSpc>
                <a:spcPct val="90000"/>
              </a:lnSpc>
              <a:buFont typeface="Arial" panose="020B0604020202020204" pitchFamily="34" charset="0"/>
              <a:buChar char="•"/>
              <a:defRPr/>
            </a:pPr>
            <a:r>
              <a:rPr lang="en-US" dirty="0"/>
              <a:t>Has the problem occurred in the past?</a:t>
            </a:r>
          </a:p>
          <a:p>
            <a:pPr marL="285750" indent="-285750" eaLnBrk="1" hangingPunct="1">
              <a:lnSpc>
                <a:spcPct val="90000"/>
              </a:lnSpc>
              <a:buFont typeface="Arial" panose="020B0604020202020204" pitchFamily="34" charset="0"/>
              <a:buChar char="•"/>
              <a:defRPr/>
            </a:pPr>
            <a:r>
              <a:rPr lang="en-US" dirty="0"/>
              <a:t>Identify the root cause.</a:t>
            </a:r>
          </a:p>
          <a:p>
            <a:pPr eaLnBrk="1" hangingPunct="1">
              <a:lnSpc>
                <a:spcPct val="90000"/>
              </a:lnSpc>
              <a:defRPr/>
            </a:pPr>
            <a:endParaRPr lang="en-US" dirty="0"/>
          </a:p>
          <a:p>
            <a:pPr eaLnBrk="1" hangingPunct="1">
              <a:lnSpc>
                <a:spcPct val="90000"/>
              </a:lnSpc>
              <a:spcAft>
                <a:spcPts val="1200"/>
              </a:spcAft>
              <a:defRPr/>
            </a:pPr>
            <a:r>
              <a:rPr lang="en-US" sz="2000" b="1" u="sng" dirty="0"/>
              <a:t>Rules of the investigation:</a:t>
            </a:r>
            <a:endParaRPr lang="en-US" sz="2000" dirty="0"/>
          </a:p>
          <a:p>
            <a:pPr marL="285750" indent="-285750" eaLnBrk="1" hangingPunct="1">
              <a:buFont typeface="Arial" panose="020B0604020202020204" pitchFamily="34" charset="0"/>
              <a:buChar char="•"/>
              <a:defRPr/>
            </a:pPr>
            <a:r>
              <a:rPr lang="en-US" dirty="0"/>
              <a:t>Use proven root cause analysis tools.</a:t>
            </a:r>
          </a:p>
          <a:p>
            <a:pPr marL="285750" indent="-285750" eaLnBrk="1" hangingPunct="1">
              <a:buFont typeface="Arial" panose="020B0604020202020204" pitchFamily="34" charset="0"/>
              <a:buChar char="•"/>
              <a:defRPr/>
            </a:pPr>
            <a:r>
              <a:rPr lang="en-US" dirty="0"/>
              <a:t>Think “out of  the box”.</a:t>
            </a:r>
          </a:p>
          <a:p>
            <a:pPr marL="285750" indent="-285750" eaLnBrk="1" hangingPunct="1">
              <a:buFont typeface="Arial" panose="020B0604020202020204" pitchFamily="34" charset="0"/>
              <a:buChar char="•"/>
              <a:defRPr/>
            </a:pPr>
            <a:r>
              <a:rPr lang="en-US" dirty="0"/>
              <a:t>Brainstorm.</a:t>
            </a:r>
          </a:p>
          <a:p>
            <a:pPr marL="285750" indent="-285750" eaLnBrk="1" hangingPunct="1">
              <a:buFont typeface="Arial" panose="020B0604020202020204" pitchFamily="34" charset="0"/>
              <a:buChar char="•"/>
              <a:defRPr/>
            </a:pPr>
            <a:r>
              <a:rPr lang="en-US" dirty="0"/>
              <a:t>Take the time needed.</a:t>
            </a:r>
          </a:p>
          <a:p>
            <a:pPr marL="285750" indent="-285750" eaLnBrk="1" hangingPunct="1">
              <a:buFont typeface="Arial" panose="020B0604020202020204" pitchFamily="34" charset="0"/>
              <a:buChar char="•"/>
              <a:defRPr/>
            </a:pPr>
            <a:r>
              <a:rPr lang="en-US" dirty="0"/>
              <a:t>Put a plan together.</a:t>
            </a:r>
          </a:p>
          <a:p>
            <a:pPr marL="285750" indent="-285750" eaLnBrk="1" hangingPunct="1">
              <a:lnSpc>
                <a:spcPct val="90000"/>
              </a:lnSpc>
              <a:buFont typeface="Arial" panose="020B0604020202020204" pitchFamily="34" charset="0"/>
              <a:buChar char="•"/>
              <a:defRPr/>
            </a:pPr>
            <a:endParaRPr lang="en-US" dirty="0"/>
          </a:p>
        </p:txBody>
      </p:sp>
      <p:sp>
        <p:nvSpPr>
          <p:cNvPr id="4" name="Rectangle 3"/>
          <p:cNvSpPr/>
          <p:nvPr/>
        </p:nvSpPr>
        <p:spPr>
          <a:xfrm>
            <a:off x="4860032" y="2708920"/>
            <a:ext cx="4084371" cy="2062103"/>
          </a:xfrm>
          <a:prstGeom prst="rect">
            <a:avLst/>
          </a:prstGeom>
          <a:noFill/>
        </p:spPr>
        <p:txBody>
          <a:bodyPr wrap="square" lIns="91440" tIns="45720" rIns="91440" bIns="45720">
            <a:spAutoFit/>
          </a:bodyPr>
          <a:lstStyle/>
          <a:p>
            <a:pPr algn="ctr"/>
            <a:r>
              <a:rPr lang="en-US" sz="3200" b="1" i="1" cap="none" spc="0" dirty="0">
                <a:ln w="22225">
                  <a:solidFill>
                    <a:schemeClr val="accent2"/>
                  </a:solidFill>
                  <a:prstDash val="solid"/>
                </a:ln>
                <a:solidFill>
                  <a:schemeClr val="accent2">
                    <a:lumMod val="40000"/>
                    <a:lumOff val="60000"/>
                  </a:schemeClr>
                </a:solidFill>
                <a:effectLst/>
              </a:rPr>
              <a:t>Professional </a:t>
            </a:r>
          </a:p>
          <a:p>
            <a:pPr algn="ctr"/>
            <a:r>
              <a:rPr lang="en-US" sz="3200" b="1" i="1" cap="none" spc="0" dirty="0" err="1" smtClean="0">
                <a:ln w="22225">
                  <a:solidFill>
                    <a:schemeClr val="accent2"/>
                  </a:solidFill>
                  <a:prstDash val="solid"/>
                </a:ln>
                <a:solidFill>
                  <a:schemeClr val="accent2">
                    <a:lumMod val="40000"/>
                    <a:lumOff val="60000"/>
                  </a:schemeClr>
                </a:solidFill>
                <a:effectLst/>
              </a:rPr>
              <a:t>Scepticism</a:t>
            </a:r>
            <a:r>
              <a:rPr lang="en-US" sz="3200" b="1" i="1" dirty="0">
                <a:ln w="22225">
                  <a:solidFill>
                    <a:schemeClr val="accent2"/>
                  </a:solidFill>
                  <a:prstDash val="solid"/>
                </a:ln>
                <a:solidFill>
                  <a:schemeClr val="accent2">
                    <a:lumMod val="40000"/>
                    <a:lumOff val="60000"/>
                  </a:schemeClr>
                </a:solidFill>
              </a:rPr>
              <a:t> </a:t>
            </a:r>
            <a:r>
              <a:rPr lang="en-US" sz="3200" b="1" i="1" cap="none" spc="0" dirty="0" smtClean="0">
                <a:ln w="22225">
                  <a:solidFill>
                    <a:schemeClr val="accent2"/>
                  </a:solidFill>
                  <a:prstDash val="solid"/>
                </a:ln>
                <a:solidFill>
                  <a:schemeClr val="accent2">
                    <a:lumMod val="40000"/>
                    <a:lumOff val="60000"/>
                  </a:schemeClr>
                </a:solidFill>
                <a:effectLst/>
              </a:rPr>
              <a:t>&amp;</a:t>
            </a:r>
            <a:endParaRPr lang="en-US" sz="3200" b="1" i="1" cap="none" spc="0" dirty="0">
              <a:ln w="22225">
                <a:solidFill>
                  <a:schemeClr val="accent2"/>
                </a:solidFill>
                <a:prstDash val="solid"/>
              </a:ln>
              <a:solidFill>
                <a:schemeClr val="accent2">
                  <a:lumMod val="40000"/>
                  <a:lumOff val="60000"/>
                </a:schemeClr>
              </a:solidFill>
              <a:effectLst/>
            </a:endParaRPr>
          </a:p>
          <a:p>
            <a:pPr algn="ctr"/>
            <a:r>
              <a:rPr lang="en-US" sz="3200" b="1" i="1" dirty="0" smtClean="0">
                <a:ln w="22225">
                  <a:solidFill>
                    <a:schemeClr val="accent2"/>
                  </a:solidFill>
                  <a:prstDash val="solid"/>
                </a:ln>
                <a:solidFill>
                  <a:schemeClr val="accent2">
                    <a:lumMod val="40000"/>
                    <a:lumOff val="60000"/>
                  </a:schemeClr>
                </a:solidFill>
              </a:rPr>
              <a:t>Professional Judgement</a:t>
            </a:r>
            <a:endParaRPr lang="en-US" sz="3200" b="1" i="1" cap="none" spc="0" dirty="0">
              <a:ln w="22225">
                <a:solidFill>
                  <a:schemeClr val="accent2"/>
                </a:solidFill>
                <a:prstDash val="solid"/>
              </a:ln>
              <a:solidFill>
                <a:schemeClr val="accent2">
                  <a:lumMod val="40000"/>
                  <a:lumOff val="60000"/>
                </a:schemeClr>
              </a:solidFill>
              <a:effectLst/>
            </a:endParaRPr>
          </a:p>
        </p:txBody>
      </p:sp>
      <p:pic>
        <p:nvPicPr>
          <p:cNvPr id="6" name="Picture 5"/>
          <p:cNvPicPr>
            <a:picLocks noChangeAspect="1"/>
          </p:cNvPicPr>
          <p:nvPr/>
        </p:nvPicPr>
        <p:blipFill>
          <a:blip r:embed="rId3"/>
          <a:stretch>
            <a:fillRect/>
          </a:stretch>
        </p:blipFill>
        <p:spPr>
          <a:xfrm>
            <a:off x="6224800" y="1258612"/>
            <a:ext cx="1515551" cy="1522316"/>
          </a:xfrm>
          <a:prstGeom prst="rect">
            <a:avLst/>
          </a:prstGeom>
        </p:spPr>
      </p:pic>
    </p:spTree>
    <p:extLst>
      <p:ext uri="{BB962C8B-B14F-4D97-AF65-F5344CB8AC3E}">
        <p14:creationId xmlns:p14="http://schemas.microsoft.com/office/powerpoint/2010/main" val="1734227459"/>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n-ZA" sz="3200" b="1" dirty="0"/>
              <a:t>Principles of RCA (</a:t>
            </a:r>
            <a:r>
              <a:rPr lang="en-ZA" sz="3200" b="1" dirty="0" err="1"/>
              <a:t>cont</a:t>
            </a:r>
            <a:r>
              <a:rPr lang="en-ZA" sz="3200" b="1" dirty="0"/>
              <a:t> …) </a:t>
            </a:r>
            <a:endParaRPr lang="en-ZA" sz="3200" dirty="0"/>
          </a:p>
        </p:txBody>
      </p:sp>
      <p:sp>
        <p:nvSpPr>
          <p:cNvPr id="3" name="Content Placeholder 2"/>
          <p:cNvSpPr>
            <a:spLocks noGrp="1"/>
          </p:cNvSpPr>
          <p:nvPr>
            <p:ph idx="1"/>
          </p:nvPr>
        </p:nvSpPr>
        <p:spPr>
          <a:xfrm>
            <a:off x="457200" y="908720"/>
            <a:ext cx="8229600" cy="5217443"/>
          </a:xfrm>
        </p:spPr>
        <p:txBody>
          <a:bodyPr/>
          <a:lstStyle/>
          <a:p>
            <a:pPr marL="0" indent="0">
              <a:buNone/>
            </a:pPr>
            <a:r>
              <a:rPr lang="en-US" altLang="en-US" sz="2400" b="1" u="sng" dirty="0"/>
              <a:t>RCA techniques:</a:t>
            </a:r>
          </a:p>
          <a:p>
            <a:pPr marL="0" indent="0">
              <a:buNone/>
            </a:pPr>
            <a:endParaRPr lang="en-US" altLang="en-US" sz="900" b="1" u="sng" dirty="0"/>
          </a:p>
          <a:p>
            <a:pPr marL="285750" indent="-285750">
              <a:buFont typeface="Arial" panose="020B0604020202020204" pitchFamily="34" charset="0"/>
              <a:buChar char="•"/>
            </a:pPr>
            <a:r>
              <a:rPr lang="en-US" altLang="en-US" sz="1800" b="1" dirty="0"/>
              <a:t>The </a:t>
            </a:r>
            <a:r>
              <a:rPr lang="en-US" altLang="en-US" sz="1800" b="1" dirty="0">
                <a:solidFill>
                  <a:srgbClr val="FF0000"/>
                </a:solidFill>
              </a:rPr>
              <a:t>5 </a:t>
            </a:r>
            <a:r>
              <a:rPr lang="en-US" altLang="en-US" sz="1800" b="1" dirty="0" smtClean="0">
                <a:solidFill>
                  <a:srgbClr val="FF0000"/>
                </a:solidFill>
              </a:rPr>
              <a:t>WHYs </a:t>
            </a:r>
            <a:r>
              <a:rPr lang="en-US" altLang="en-US" sz="1800" b="1" dirty="0"/>
              <a:t>(today’s focus).</a:t>
            </a:r>
          </a:p>
          <a:p>
            <a:pPr marL="285750" indent="-285750">
              <a:buFont typeface="Arial" panose="020B0604020202020204" pitchFamily="34" charset="0"/>
              <a:buChar char="•"/>
            </a:pPr>
            <a:r>
              <a:rPr lang="en-US" altLang="en-US" sz="1800" dirty="0"/>
              <a:t>Failure mode and effects analysis.</a:t>
            </a:r>
          </a:p>
          <a:p>
            <a:pPr marL="285750" indent="-285750">
              <a:buFont typeface="Arial" panose="020B0604020202020204" pitchFamily="34" charset="0"/>
              <a:buChar char="•"/>
            </a:pPr>
            <a:r>
              <a:rPr lang="en-US" altLang="en-US" sz="1800" dirty="0"/>
              <a:t>Flowcharting of the process flow, system flow and data flow.</a:t>
            </a:r>
          </a:p>
          <a:p>
            <a:pPr marL="285750" indent="-285750">
              <a:buFont typeface="Arial" panose="020B0604020202020204" pitchFamily="34" charset="0"/>
              <a:buChar char="•"/>
            </a:pPr>
            <a:r>
              <a:rPr lang="en-US" altLang="en-US" sz="1800" dirty="0"/>
              <a:t>Fishbone diagrams.</a:t>
            </a:r>
          </a:p>
          <a:p>
            <a:endParaRPr lang="en-ZA" dirty="0"/>
          </a:p>
        </p:txBody>
      </p:sp>
      <p:sp>
        <p:nvSpPr>
          <p:cNvPr id="4" name="Slide Number Placeholder 3"/>
          <p:cNvSpPr>
            <a:spLocks noGrp="1"/>
          </p:cNvSpPr>
          <p:nvPr>
            <p:ph type="sldNum" sz="quarter" idx="12"/>
          </p:nvPr>
        </p:nvSpPr>
        <p:spPr/>
        <p:txBody>
          <a:bodyPr/>
          <a:lstStyle/>
          <a:p>
            <a:fld id="{8E940DF4-94BE-41DE-9B7E-ECB33340114A}" type="slidenum">
              <a:rPr lang="en-US" smtClean="0"/>
              <a:pPr/>
              <a:t>21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131773"/>
            <a:ext cx="6667500" cy="3753611"/>
          </a:xfrm>
          <a:prstGeom prst="rect">
            <a:avLst/>
          </a:prstGeom>
        </p:spPr>
      </p:pic>
      <p:pic>
        <p:nvPicPr>
          <p:cNvPr id="6" name="Picture 5"/>
          <p:cNvPicPr>
            <a:picLocks noChangeAspect="1"/>
          </p:cNvPicPr>
          <p:nvPr/>
        </p:nvPicPr>
        <p:blipFill>
          <a:blip r:embed="rId3"/>
          <a:stretch>
            <a:fillRect/>
          </a:stretch>
        </p:blipFill>
        <p:spPr>
          <a:xfrm>
            <a:off x="7327111" y="1340768"/>
            <a:ext cx="1512168" cy="1518919"/>
          </a:xfrm>
          <a:prstGeom prst="rect">
            <a:avLst/>
          </a:prstGeom>
        </p:spPr>
      </p:pic>
    </p:spTree>
    <p:extLst>
      <p:ext uri="{BB962C8B-B14F-4D97-AF65-F5344CB8AC3E}">
        <p14:creationId xmlns:p14="http://schemas.microsoft.com/office/powerpoint/2010/main" val="201408227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n-ZA" sz="3200" b="1" dirty="0"/>
              <a:t>Principles of RCA (</a:t>
            </a:r>
            <a:r>
              <a:rPr lang="en-ZA" sz="3200" b="1" dirty="0" err="1"/>
              <a:t>cont</a:t>
            </a:r>
            <a:r>
              <a:rPr lang="en-ZA" sz="3200" b="1" dirty="0"/>
              <a:t> …) </a:t>
            </a:r>
            <a:endParaRPr lang="en-ZA" sz="3200" dirty="0"/>
          </a:p>
        </p:txBody>
      </p:sp>
      <p:sp>
        <p:nvSpPr>
          <p:cNvPr id="3" name="Content Placeholder 2"/>
          <p:cNvSpPr>
            <a:spLocks noGrp="1"/>
          </p:cNvSpPr>
          <p:nvPr>
            <p:ph idx="1"/>
          </p:nvPr>
        </p:nvSpPr>
        <p:spPr>
          <a:xfrm>
            <a:off x="457200" y="1039342"/>
            <a:ext cx="8229600" cy="5086821"/>
          </a:xfrm>
        </p:spPr>
        <p:txBody>
          <a:bodyPr/>
          <a:lstStyle/>
          <a:p>
            <a:r>
              <a:rPr lang="en-ZA" sz="1800" b="1" dirty="0"/>
              <a:t>The objective is to learn, train and improve.</a:t>
            </a:r>
          </a:p>
          <a:p>
            <a:r>
              <a:rPr lang="en-ZA" sz="1800" b="1" dirty="0"/>
              <a:t>NB! Take responsibility, accountability and action.</a:t>
            </a:r>
          </a:p>
          <a:p>
            <a:pPr marL="0" indent="0">
              <a:buNone/>
            </a:pPr>
            <a:endParaRPr lang="en-ZA" sz="1800" b="1" dirty="0"/>
          </a:p>
        </p:txBody>
      </p:sp>
      <p:sp>
        <p:nvSpPr>
          <p:cNvPr id="4" name="Slide Number Placeholder 3"/>
          <p:cNvSpPr>
            <a:spLocks noGrp="1"/>
          </p:cNvSpPr>
          <p:nvPr>
            <p:ph type="sldNum" sz="quarter" idx="12"/>
          </p:nvPr>
        </p:nvSpPr>
        <p:spPr/>
        <p:txBody>
          <a:bodyPr/>
          <a:lstStyle/>
          <a:p>
            <a:fld id="{8E940DF4-94BE-41DE-9B7E-ECB33340114A}" type="slidenum">
              <a:rPr lang="en-US" smtClean="0"/>
              <a:pPr/>
              <a:t>22</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772816"/>
            <a:ext cx="6694223" cy="3935806"/>
          </a:xfrm>
          <a:prstGeom prst="rect">
            <a:avLst/>
          </a:prstGeom>
        </p:spPr>
      </p:pic>
    </p:spTree>
    <p:extLst>
      <p:ext uri="{BB962C8B-B14F-4D97-AF65-F5344CB8AC3E}">
        <p14:creationId xmlns:p14="http://schemas.microsoft.com/office/powerpoint/2010/main" val="421448387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02" y="418654"/>
            <a:ext cx="8229600" cy="490066"/>
          </a:xfrm>
        </p:spPr>
        <p:txBody>
          <a:bodyPr/>
          <a:lstStyle/>
          <a:p>
            <a:r>
              <a:rPr lang="en-ZA" sz="3200" b="1" dirty="0"/>
              <a:t>Principles of RCA (</a:t>
            </a:r>
            <a:r>
              <a:rPr lang="en-ZA" sz="3200" b="1" dirty="0" err="1"/>
              <a:t>cont</a:t>
            </a:r>
            <a:r>
              <a:rPr lang="en-ZA" sz="3200" b="1" dirty="0"/>
              <a:t> …) </a:t>
            </a:r>
            <a:endParaRPr lang="en-ZA" sz="3200" dirty="0"/>
          </a:p>
        </p:txBody>
      </p:sp>
      <p:sp>
        <p:nvSpPr>
          <p:cNvPr id="3" name="Content Placeholder 2"/>
          <p:cNvSpPr>
            <a:spLocks noGrp="1"/>
          </p:cNvSpPr>
          <p:nvPr>
            <p:ph idx="1"/>
          </p:nvPr>
        </p:nvSpPr>
        <p:spPr>
          <a:xfrm>
            <a:off x="457200" y="908720"/>
            <a:ext cx="8229600" cy="5217443"/>
          </a:xfrm>
        </p:spPr>
        <p:txBody>
          <a:bodyPr/>
          <a:lstStyle/>
          <a:p>
            <a:endParaRPr lang="en-ZA" sz="2000" dirty="0"/>
          </a:p>
          <a:p>
            <a:pPr marL="0" indent="0">
              <a:buNone/>
            </a:pPr>
            <a:r>
              <a:rPr lang="en-ZA" sz="2000" dirty="0"/>
              <a:t>  The </a:t>
            </a:r>
            <a:r>
              <a:rPr lang="en-ZA" sz="2000" b="1" dirty="0">
                <a:solidFill>
                  <a:srgbClr val="FF0000"/>
                </a:solidFill>
              </a:rPr>
              <a:t>5 </a:t>
            </a:r>
            <a:r>
              <a:rPr lang="en-ZA" sz="2000" b="1" dirty="0" smtClean="0">
                <a:solidFill>
                  <a:srgbClr val="FF0000"/>
                </a:solidFill>
              </a:rPr>
              <a:t>WHYs </a:t>
            </a:r>
            <a:r>
              <a:rPr lang="en-ZA" sz="2000" dirty="0"/>
              <a:t>explained …</a:t>
            </a:r>
          </a:p>
        </p:txBody>
      </p:sp>
      <p:sp>
        <p:nvSpPr>
          <p:cNvPr id="4" name="Slide Number Placeholder 3"/>
          <p:cNvSpPr>
            <a:spLocks noGrp="1"/>
          </p:cNvSpPr>
          <p:nvPr>
            <p:ph type="sldNum" sz="quarter" idx="12"/>
          </p:nvPr>
        </p:nvSpPr>
        <p:spPr/>
        <p:txBody>
          <a:bodyPr/>
          <a:lstStyle/>
          <a:p>
            <a:fld id="{8E940DF4-94BE-41DE-9B7E-ECB33340114A}" type="slidenum">
              <a:rPr lang="en-US" smtClean="0"/>
              <a:pPr/>
              <a:t>23</a:t>
            </a:fld>
            <a:endParaRPr lang="en-US" dirty="0"/>
          </a:p>
        </p:txBody>
      </p:sp>
      <p:pic>
        <p:nvPicPr>
          <p:cNvPr id="5" name="The_5_why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568" y="1628800"/>
            <a:ext cx="7776864" cy="4104034"/>
          </a:xfrm>
          <a:prstGeom prst="rect">
            <a:avLst/>
          </a:prstGeom>
        </p:spPr>
      </p:pic>
    </p:spTree>
    <p:extLst>
      <p:ext uri="{BB962C8B-B14F-4D97-AF65-F5344CB8AC3E}">
        <p14:creationId xmlns:p14="http://schemas.microsoft.com/office/powerpoint/2010/main" val="400312598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7879">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360040"/>
          </a:xfrm>
        </p:spPr>
        <p:txBody>
          <a:bodyPr/>
          <a:lstStyle/>
          <a:p>
            <a:r>
              <a:rPr lang="en-ZA" sz="3200" b="1" dirty="0" smtClean="0"/>
              <a:t/>
            </a:r>
            <a:br>
              <a:rPr lang="en-ZA" sz="3200" b="1" dirty="0" smtClean="0"/>
            </a:br>
            <a:r>
              <a:rPr lang="en-ZA" sz="3200" b="1" dirty="0" smtClean="0"/>
              <a:t>Principles </a:t>
            </a:r>
            <a:r>
              <a:rPr lang="en-ZA" sz="3200" b="1" dirty="0"/>
              <a:t>of RCA (</a:t>
            </a:r>
            <a:r>
              <a:rPr lang="en-ZA" sz="3200" b="1" dirty="0" err="1"/>
              <a:t>cont</a:t>
            </a:r>
            <a:r>
              <a:rPr lang="en-ZA" sz="3200" b="1" dirty="0"/>
              <a:t> …)</a:t>
            </a:r>
            <a:br>
              <a:rPr lang="en-ZA" sz="3200" b="1" dirty="0"/>
            </a:br>
            <a:r>
              <a:rPr lang="en-ZA" sz="3200" b="1" dirty="0"/>
              <a:t/>
            </a:r>
            <a:br>
              <a:rPr lang="en-ZA" sz="3200" b="1" dirty="0"/>
            </a:br>
            <a:r>
              <a:rPr lang="en-ZA" sz="1800" b="1" dirty="0"/>
              <a:t> </a:t>
            </a:r>
            <a:endParaRPr lang="en-ZA" sz="18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8804" y="1484784"/>
            <a:ext cx="6611458" cy="4248472"/>
          </a:xfrm>
        </p:spPr>
      </p:pic>
      <p:sp>
        <p:nvSpPr>
          <p:cNvPr id="4" name="Slide Number Placeholder 3"/>
          <p:cNvSpPr>
            <a:spLocks noGrp="1"/>
          </p:cNvSpPr>
          <p:nvPr>
            <p:ph type="sldNum" sz="quarter" idx="12"/>
          </p:nvPr>
        </p:nvSpPr>
        <p:spPr/>
        <p:txBody>
          <a:bodyPr/>
          <a:lstStyle/>
          <a:p>
            <a:fld id="{8E940DF4-94BE-41DE-9B7E-ECB33340114A}" type="slidenum">
              <a:rPr lang="en-US" smtClean="0"/>
              <a:pPr/>
              <a:t>24</a:t>
            </a:fld>
            <a:endParaRPr lang="en-US" dirty="0"/>
          </a:p>
        </p:txBody>
      </p:sp>
      <p:sp>
        <p:nvSpPr>
          <p:cNvPr id="3" name="TextBox 2"/>
          <p:cNvSpPr txBox="1"/>
          <p:nvPr/>
        </p:nvSpPr>
        <p:spPr>
          <a:xfrm>
            <a:off x="748095" y="1048090"/>
            <a:ext cx="3240360" cy="400110"/>
          </a:xfrm>
          <a:prstGeom prst="rect">
            <a:avLst/>
          </a:prstGeom>
          <a:noFill/>
        </p:spPr>
        <p:txBody>
          <a:bodyPr wrap="square" rtlCol="0">
            <a:spAutoFit/>
          </a:bodyPr>
          <a:lstStyle/>
          <a:p>
            <a:r>
              <a:rPr lang="en-ZA" sz="2000" b="1" dirty="0"/>
              <a:t>Real life examples…</a:t>
            </a:r>
          </a:p>
        </p:txBody>
      </p:sp>
    </p:spTree>
    <p:extLst>
      <p:ext uri="{BB962C8B-B14F-4D97-AF65-F5344CB8AC3E}">
        <p14:creationId xmlns:p14="http://schemas.microsoft.com/office/powerpoint/2010/main" val="33719621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n-ZA" sz="3200" b="1" dirty="0"/>
              <a:t>Principles of RCA (</a:t>
            </a:r>
            <a:r>
              <a:rPr lang="en-ZA" sz="3200" b="1" dirty="0" err="1"/>
              <a:t>cont</a:t>
            </a:r>
            <a:r>
              <a:rPr lang="en-ZA" sz="3200" b="1" dirty="0"/>
              <a:t> …)</a:t>
            </a:r>
            <a:endParaRPr lang="en-ZA"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412776"/>
            <a:ext cx="7531200" cy="4320480"/>
          </a:xfrm>
        </p:spPr>
      </p:pic>
      <p:sp>
        <p:nvSpPr>
          <p:cNvPr id="4" name="Slide Number Placeholder 3"/>
          <p:cNvSpPr>
            <a:spLocks noGrp="1"/>
          </p:cNvSpPr>
          <p:nvPr>
            <p:ph type="sldNum" sz="quarter" idx="12"/>
          </p:nvPr>
        </p:nvSpPr>
        <p:spPr/>
        <p:txBody>
          <a:bodyPr/>
          <a:lstStyle/>
          <a:p>
            <a:fld id="{8E940DF4-94BE-41DE-9B7E-ECB33340114A}" type="slidenum">
              <a:rPr lang="en-US" smtClean="0"/>
              <a:pPr/>
              <a:t>25</a:t>
            </a:fld>
            <a:endParaRPr lang="en-US" dirty="0"/>
          </a:p>
        </p:txBody>
      </p:sp>
    </p:spTree>
    <p:extLst>
      <p:ext uri="{BB962C8B-B14F-4D97-AF65-F5344CB8AC3E}">
        <p14:creationId xmlns:p14="http://schemas.microsoft.com/office/powerpoint/2010/main" val="274821142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txBody>
          <a:bodyPr/>
          <a:lstStyle/>
          <a:p>
            <a:pPr algn="l"/>
            <a:r>
              <a:rPr lang="en-ZA" sz="2800" b="1" dirty="0"/>
              <a:t>               </a:t>
            </a:r>
            <a:r>
              <a:rPr lang="en-ZA" sz="3200" b="1" dirty="0" smtClean="0"/>
              <a:t>Principles </a:t>
            </a:r>
            <a:r>
              <a:rPr lang="en-ZA" sz="3200" b="1" dirty="0"/>
              <a:t>of RCA (</a:t>
            </a:r>
            <a:r>
              <a:rPr lang="en-ZA" sz="3200" b="1" dirty="0" err="1"/>
              <a:t>cont</a:t>
            </a:r>
            <a:r>
              <a:rPr lang="en-ZA" sz="3200" b="1" dirty="0"/>
              <a:t> …)</a:t>
            </a:r>
            <a:r>
              <a:rPr lang="en-ZA" sz="3200" b="1" dirty="0" smtClean="0"/>
              <a:t/>
            </a:r>
            <a:br>
              <a:rPr lang="en-ZA" sz="3200" b="1" dirty="0" smtClean="0"/>
            </a:br>
            <a:r>
              <a:rPr lang="en-ZA" sz="1800" b="1" dirty="0"/>
              <a:t/>
            </a:r>
            <a:br>
              <a:rPr lang="en-ZA" sz="1800" b="1" dirty="0"/>
            </a:br>
            <a:r>
              <a:rPr lang="en-ZA" sz="2000" b="1" dirty="0" smtClean="0"/>
              <a:t>Example of </a:t>
            </a:r>
            <a:r>
              <a:rPr lang="en-ZA" sz="2000" b="1" dirty="0" smtClean="0">
                <a:solidFill>
                  <a:srgbClr val="FF0000"/>
                </a:solidFill>
              </a:rPr>
              <a:t>5 </a:t>
            </a:r>
            <a:r>
              <a:rPr lang="en-ZA" sz="2000" b="1" dirty="0" smtClean="0">
                <a:solidFill>
                  <a:srgbClr val="FF0000"/>
                </a:solidFill>
              </a:rPr>
              <a:t>WHYs </a:t>
            </a:r>
            <a:r>
              <a:rPr lang="en-ZA" sz="2000" b="1" dirty="0"/>
              <a:t>in action (audit)</a:t>
            </a:r>
            <a:r>
              <a:rPr lang="en-ZA" sz="1800" b="1" dirty="0"/>
              <a:t/>
            </a:r>
            <a:br>
              <a:rPr lang="en-ZA" sz="1800" b="1" dirty="0"/>
            </a:br>
            <a:endParaRPr lang="en-ZA" sz="1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91535461"/>
              </p:ext>
            </p:extLst>
          </p:nvPr>
        </p:nvGraphicFramePr>
        <p:xfrm>
          <a:off x="755576" y="1484784"/>
          <a:ext cx="7704856" cy="4248472"/>
        </p:xfrm>
        <a:graphic>
          <a:graphicData uri="http://schemas.openxmlformats.org/drawingml/2006/table">
            <a:tbl>
              <a:tblPr>
                <a:tableStyleId>{5C22544A-7EE6-4342-B048-85BDC9FD1C3A}</a:tableStyleId>
              </a:tblPr>
              <a:tblGrid>
                <a:gridCol w="3852428">
                  <a:extLst>
                    <a:ext uri="{9D8B030D-6E8A-4147-A177-3AD203B41FA5}">
                      <a16:colId xmlns="" xmlns:a16="http://schemas.microsoft.com/office/drawing/2014/main" val="1913014064"/>
                    </a:ext>
                  </a:extLst>
                </a:gridCol>
                <a:gridCol w="3852428">
                  <a:extLst>
                    <a:ext uri="{9D8B030D-6E8A-4147-A177-3AD203B41FA5}">
                      <a16:colId xmlns="" xmlns:a16="http://schemas.microsoft.com/office/drawing/2014/main" val="804107783"/>
                    </a:ext>
                  </a:extLst>
                </a:gridCol>
              </a:tblGrid>
              <a:tr h="661280">
                <a:tc gridSpan="2">
                  <a:txBody>
                    <a:bodyPr/>
                    <a:lstStyle/>
                    <a:p>
                      <a:pPr marL="0" marR="0">
                        <a:lnSpc>
                          <a:spcPct val="115000"/>
                        </a:lnSpc>
                        <a:spcBef>
                          <a:spcPts val="0"/>
                        </a:spcBef>
                        <a:spcAft>
                          <a:spcPts val="1000"/>
                        </a:spcAft>
                      </a:pPr>
                      <a:r>
                        <a:rPr lang="en-ZA" sz="1600" b="1" dirty="0">
                          <a:effectLst/>
                          <a:highlight>
                            <a:srgbClr val="FFFF00"/>
                          </a:highlight>
                        </a:rPr>
                        <a:t>Finding: Insufficient audit work performed in relation to a significant audit risk</a:t>
                      </a:r>
                    </a:p>
                    <a:p>
                      <a:pPr marL="0" marR="0">
                        <a:lnSpc>
                          <a:spcPct val="115000"/>
                        </a:lnSpc>
                        <a:spcBef>
                          <a:spcPts val="0"/>
                        </a:spcBef>
                        <a:spcAft>
                          <a:spcPts val="1000"/>
                        </a:spcAft>
                      </a:pPr>
                      <a:endParaRPr lang="en-ZA" sz="1200" dirty="0">
                        <a:effectLst/>
                        <a:latin typeface="Arial" panose="020B0604020202020204" pitchFamily="34" charset="0"/>
                        <a:ea typeface="Calibri" panose="020F0502020204030204" pitchFamily="34" charset="0"/>
                      </a:endParaRPr>
                    </a:p>
                  </a:txBody>
                  <a:tcPr marL="68580" marR="68580" marT="0" marB="0">
                    <a:solidFill>
                      <a:srgbClr val="FFFF00"/>
                    </a:solidFill>
                  </a:tcPr>
                </a:tc>
                <a:tc hMerge="1">
                  <a:txBody>
                    <a:bodyPr/>
                    <a:lstStyle/>
                    <a:p>
                      <a:endParaRPr lang="en-ZA"/>
                    </a:p>
                  </a:txBody>
                  <a:tcPr/>
                </a:tc>
                <a:extLst>
                  <a:ext uri="{0D108BD9-81ED-4DB2-BD59-A6C34878D82A}">
                    <a16:rowId xmlns="" xmlns:a16="http://schemas.microsoft.com/office/drawing/2014/main" val="2857845228"/>
                  </a:ext>
                </a:extLst>
              </a:tr>
              <a:tr h="879820">
                <a:tc>
                  <a:txBody>
                    <a:bodyPr/>
                    <a:lstStyle/>
                    <a:p>
                      <a:pPr marL="0" marR="0">
                        <a:lnSpc>
                          <a:spcPct val="100000"/>
                        </a:lnSpc>
                        <a:spcBef>
                          <a:spcPts val="0"/>
                        </a:spcBef>
                        <a:spcAft>
                          <a:spcPts val="600"/>
                        </a:spcAft>
                      </a:pPr>
                      <a:r>
                        <a:rPr lang="en-ZA" sz="1400" b="1" dirty="0">
                          <a:effectLst/>
                        </a:rPr>
                        <a:t>First why</a:t>
                      </a:r>
                      <a:endParaRPr lang="en-ZA" sz="1400" b="1" dirty="0">
                        <a:effectLst/>
                        <a:latin typeface="Arial" panose="020B0604020202020204" pitchFamily="34" charset="0"/>
                        <a:ea typeface="Calibri" panose="020F0502020204030204" pitchFamily="34" charset="0"/>
                      </a:endParaRPr>
                    </a:p>
                  </a:txBody>
                  <a:tcPr marL="68580" marR="68580" marT="0" marB="0"/>
                </a:tc>
                <a:tc>
                  <a:txBody>
                    <a:bodyPr/>
                    <a:lstStyle/>
                    <a:p>
                      <a:pPr marL="0" marR="0">
                        <a:lnSpc>
                          <a:spcPct val="100000"/>
                        </a:lnSpc>
                        <a:spcBef>
                          <a:spcPts val="0"/>
                        </a:spcBef>
                        <a:spcAft>
                          <a:spcPts val="1200"/>
                        </a:spcAft>
                      </a:pPr>
                      <a:r>
                        <a:rPr lang="en-ZA" sz="1400" dirty="0">
                          <a:effectLst/>
                        </a:rPr>
                        <a:t>The audit staff member performing the work did not adequately </a:t>
                      </a:r>
                      <a:r>
                        <a:rPr lang="en-ZA" sz="1400" b="1" dirty="0">
                          <a:solidFill>
                            <a:srgbClr val="FF0000"/>
                          </a:solidFill>
                          <a:effectLst/>
                        </a:rPr>
                        <a:t>understand</a:t>
                      </a:r>
                      <a:r>
                        <a:rPr lang="en-ZA" sz="1400" dirty="0">
                          <a:effectLst/>
                        </a:rPr>
                        <a:t> what needed to be done to address the audit risks.</a:t>
                      </a:r>
                      <a:endParaRPr lang="en-ZA" sz="1400" dirty="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3196636122"/>
                  </a:ext>
                </a:extLst>
              </a:tr>
              <a:tr h="879820">
                <a:tc>
                  <a:txBody>
                    <a:bodyPr/>
                    <a:lstStyle/>
                    <a:p>
                      <a:pPr marL="0" marR="0">
                        <a:lnSpc>
                          <a:spcPct val="100000"/>
                        </a:lnSpc>
                        <a:spcBef>
                          <a:spcPts val="0"/>
                        </a:spcBef>
                        <a:spcAft>
                          <a:spcPts val="600"/>
                        </a:spcAft>
                      </a:pPr>
                      <a:r>
                        <a:rPr lang="en-ZA" sz="1400" b="1" dirty="0">
                          <a:effectLst/>
                        </a:rPr>
                        <a:t>Second why</a:t>
                      </a:r>
                      <a:endParaRPr lang="en-ZA" sz="1400" b="1" dirty="0">
                        <a:effectLst/>
                        <a:latin typeface="Arial" panose="020B0604020202020204" pitchFamily="34" charset="0"/>
                        <a:ea typeface="Calibri" panose="020F0502020204030204" pitchFamily="34" charset="0"/>
                      </a:endParaRPr>
                    </a:p>
                  </a:txBody>
                  <a:tcPr marL="68580" marR="68580" marT="0" marB="0"/>
                </a:tc>
                <a:tc>
                  <a:txBody>
                    <a:bodyPr/>
                    <a:lstStyle/>
                    <a:p>
                      <a:pPr marL="0" marR="0">
                        <a:lnSpc>
                          <a:spcPct val="100000"/>
                        </a:lnSpc>
                        <a:spcBef>
                          <a:spcPts val="0"/>
                        </a:spcBef>
                        <a:spcAft>
                          <a:spcPts val="600"/>
                        </a:spcAft>
                      </a:pPr>
                      <a:r>
                        <a:rPr lang="en-ZA" sz="1400" dirty="0">
                          <a:effectLst/>
                        </a:rPr>
                        <a:t>The audit manager was </a:t>
                      </a:r>
                      <a:r>
                        <a:rPr lang="en-ZA" sz="1400" b="1" dirty="0">
                          <a:solidFill>
                            <a:srgbClr val="FF0000"/>
                          </a:solidFill>
                          <a:effectLst/>
                        </a:rPr>
                        <a:t>not briefed</a:t>
                      </a:r>
                      <a:r>
                        <a:rPr lang="en-ZA" sz="1400" dirty="0">
                          <a:solidFill>
                            <a:srgbClr val="FF0000"/>
                          </a:solidFill>
                          <a:effectLst/>
                        </a:rPr>
                        <a:t> </a:t>
                      </a:r>
                      <a:r>
                        <a:rPr lang="en-ZA" sz="1400" dirty="0">
                          <a:effectLst/>
                        </a:rPr>
                        <a:t>by the audit partner and so could not adequately brief those performing the work.</a:t>
                      </a:r>
                      <a:endParaRPr lang="en-ZA" sz="1400" dirty="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2218564133"/>
                  </a:ext>
                </a:extLst>
              </a:tr>
              <a:tr h="655093">
                <a:tc>
                  <a:txBody>
                    <a:bodyPr/>
                    <a:lstStyle/>
                    <a:p>
                      <a:pPr marL="0" marR="0">
                        <a:lnSpc>
                          <a:spcPct val="100000"/>
                        </a:lnSpc>
                        <a:spcBef>
                          <a:spcPts val="0"/>
                        </a:spcBef>
                        <a:spcAft>
                          <a:spcPts val="600"/>
                        </a:spcAft>
                      </a:pPr>
                      <a:r>
                        <a:rPr lang="en-ZA" sz="1400" b="1" dirty="0">
                          <a:effectLst/>
                        </a:rPr>
                        <a:t>Third why</a:t>
                      </a:r>
                      <a:endParaRPr lang="en-ZA" sz="1400" b="1" dirty="0">
                        <a:effectLst/>
                        <a:latin typeface="Arial" panose="020B0604020202020204" pitchFamily="34" charset="0"/>
                        <a:ea typeface="Calibri" panose="020F0502020204030204" pitchFamily="34" charset="0"/>
                      </a:endParaRPr>
                    </a:p>
                  </a:txBody>
                  <a:tcPr marL="68580" marR="68580" marT="0" marB="0"/>
                </a:tc>
                <a:tc>
                  <a:txBody>
                    <a:bodyPr/>
                    <a:lstStyle/>
                    <a:p>
                      <a:pPr marL="0" marR="0">
                        <a:lnSpc>
                          <a:spcPct val="100000"/>
                        </a:lnSpc>
                        <a:spcBef>
                          <a:spcPts val="0"/>
                        </a:spcBef>
                        <a:spcAft>
                          <a:spcPts val="600"/>
                        </a:spcAft>
                      </a:pPr>
                      <a:r>
                        <a:rPr lang="en-ZA" sz="1400" dirty="0">
                          <a:effectLst/>
                        </a:rPr>
                        <a:t>The audit partner did </a:t>
                      </a:r>
                      <a:r>
                        <a:rPr lang="en-ZA" sz="1400" b="1" dirty="0">
                          <a:solidFill>
                            <a:srgbClr val="FF0000"/>
                          </a:solidFill>
                          <a:effectLst/>
                        </a:rPr>
                        <a:t>not adequately brief </a:t>
                      </a:r>
                      <a:r>
                        <a:rPr lang="en-ZA" sz="1400" dirty="0">
                          <a:effectLst/>
                        </a:rPr>
                        <a:t>the staff member on the audit strategy.</a:t>
                      </a:r>
                      <a:endParaRPr lang="en-ZA" sz="1400" dirty="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597317735"/>
                  </a:ext>
                </a:extLst>
              </a:tr>
              <a:tr h="464850">
                <a:tc>
                  <a:txBody>
                    <a:bodyPr/>
                    <a:lstStyle/>
                    <a:p>
                      <a:pPr marL="0" marR="0">
                        <a:lnSpc>
                          <a:spcPct val="100000"/>
                        </a:lnSpc>
                        <a:spcBef>
                          <a:spcPts val="0"/>
                        </a:spcBef>
                        <a:spcAft>
                          <a:spcPts val="600"/>
                        </a:spcAft>
                      </a:pPr>
                      <a:r>
                        <a:rPr lang="en-ZA" sz="1400" b="1" dirty="0">
                          <a:effectLst/>
                        </a:rPr>
                        <a:t>Fourth why</a:t>
                      </a:r>
                      <a:endParaRPr lang="en-ZA" sz="1400" b="1" dirty="0">
                        <a:effectLst/>
                        <a:latin typeface="Arial" panose="020B0604020202020204" pitchFamily="34" charset="0"/>
                        <a:ea typeface="Calibri" panose="020F0502020204030204" pitchFamily="34" charset="0"/>
                      </a:endParaRPr>
                    </a:p>
                  </a:txBody>
                  <a:tcPr marL="68580" marR="68580" marT="0" marB="0"/>
                </a:tc>
                <a:tc>
                  <a:txBody>
                    <a:bodyPr/>
                    <a:lstStyle/>
                    <a:p>
                      <a:pPr marL="0" marR="0">
                        <a:lnSpc>
                          <a:spcPct val="100000"/>
                        </a:lnSpc>
                        <a:spcBef>
                          <a:spcPts val="0"/>
                        </a:spcBef>
                        <a:spcAft>
                          <a:spcPts val="600"/>
                        </a:spcAft>
                      </a:pPr>
                      <a:r>
                        <a:rPr lang="en-ZA" sz="1400" dirty="0">
                          <a:effectLst/>
                        </a:rPr>
                        <a:t>The audit partner was </a:t>
                      </a:r>
                      <a:r>
                        <a:rPr lang="en-ZA" sz="1400" b="1" dirty="0">
                          <a:solidFill>
                            <a:srgbClr val="FF0000"/>
                          </a:solidFill>
                          <a:effectLst/>
                        </a:rPr>
                        <a:t>not around </a:t>
                      </a:r>
                      <a:r>
                        <a:rPr lang="en-ZA" sz="1400" dirty="0">
                          <a:effectLst/>
                        </a:rPr>
                        <a:t>at the planning stage of the audit.</a:t>
                      </a:r>
                      <a:endParaRPr lang="en-ZA" sz="1400" dirty="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2509415021"/>
                  </a:ext>
                </a:extLst>
              </a:tr>
              <a:tr h="707609">
                <a:tc>
                  <a:txBody>
                    <a:bodyPr/>
                    <a:lstStyle/>
                    <a:p>
                      <a:pPr marL="0" marR="0">
                        <a:lnSpc>
                          <a:spcPct val="100000"/>
                        </a:lnSpc>
                        <a:spcBef>
                          <a:spcPts val="0"/>
                        </a:spcBef>
                        <a:spcAft>
                          <a:spcPts val="600"/>
                        </a:spcAft>
                      </a:pPr>
                      <a:r>
                        <a:rPr lang="en-ZA" sz="1400" b="1" dirty="0">
                          <a:effectLst/>
                        </a:rPr>
                        <a:t>Fifth why</a:t>
                      </a:r>
                      <a:endParaRPr lang="en-ZA" sz="1400" b="1" dirty="0">
                        <a:effectLst/>
                        <a:latin typeface="Arial" panose="020B0604020202020204" pitchFamily="34" charset="0"/>
                        <a:ea typeface="Calibri" panose="020F0502020204030204" pitchFamily="34" charset="0"/>
                      </a:endParaRPr>
                    </a:p>
                  </a:txBody>
                  <a:tcPr marL="68580" marR="68580" marT="0" marB="0"/>
                </a:tc>
                <a:tc>
                  <a:txBody>
                    <a:bodyPr/>
                    <a:lstStyle/>
                    <a:p>
                      <a:pPr marL="0" marR="0">
                        <a:lnSpc>
                          <a:spcPct val="100000"/>
                        </a:lnSpc>
                        <a:spcBef>
                          <a:spcPts val="0"/>
                        </a:spcBef>
                        <a:spcAft>
                          <a:spcPts val="600"/>
                        </a:spcAft>
                      </a:pPr>
                      <a:r>
                        <a:rPr lang="en-ZA" sz="1400" b="1" dirty="0">
                          <a:solidFill>
                            <a:srgbClr val="FF0000"/>
                          </a:solidFill>
                          <a:effectLst/>
                        </a:rPr>
                        <a:t>The audit partner had other commitments and therefore wasn’t able to be around to brief the audit team.</a:t>
                      </a:r>
                      <a:endParaRPr lang="en-ZA" sz="1400" b="1" dirty="0">
                        <a:solidFill>
                          <a:srgbClr val="FF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1880353551"/>
                  </a:ext>
                </a:extLst>
              </a:tr>
            </a:tbl>
          </a:graphicData>
        </a:graphic>
      </p:graphicFrame>
      <p:sp>
        <p:nvSpPr>
          <p:cNvPr id="4" name="Slide Number Placeholder 3"/>
          <p:cNvSpPr>
            <a:spLocks noGrp="1"/>
          </p:cNvSpPr>
          <p:nvPr>
            <p:ph type="sldNum" sz="quarter" idx="12"/>
          </p:nvPr>
        </p:nvSpPr>
        <p:spPr/>
        <p:txBody>
          <a:bodyPr/>
          <a:lstStyle/>
          <a:p>
            <a:fld id="{8E940DF4-94BE-41DE-9B7E-ECB33340114A}" type="slidenum">
              <a:rPr lang="en-US" smtClean="0"/>
              <a:pPr/>
              <a:t>26</a:t>
            </a:fld>
            <a:endParaRPr lang="en-US" dirty="0"/>
          </a:p>
        </p:txBody>
      </p:sp>
    </p:spTree>
    <p:extLst>
      <p:ext uri="{BB962C8B-B14F-4D97-AF65-F5344CB8AC3E}">
        <p14:creationId xmlns:p14="http://schemas.microsoft.com/office/powerpoint/2010/main" val="125517704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630"/>
            <a:ext cx="8229600" cy="634082"/>
          </a:xfrm>
        </p:spPr>
        <p:txBody>
          <a:bodyPr/>
          <a:lstStyle/>
          <a:p>
            <a:pPr algn="l">
              <a:spcAft>
                <a:spcPts val="1200"/>
              </a:spcAft>
            </a:pPr>
            <a:r>
              <a:rPr lang="en-ZA" sz="2800" b="1" dirty="0"/>
              <a:t>               </a:t>
            </a:r>
            <a:r>
              <a:rPr lang="en-ZA" sz="2800" b="1" dirty="0" smtClean="0"/>
              <a:t/>
            </a:r>
            <a:br>
              <a:rPr lang="en-ZA" sz="2800" b="1" dirty="0" smtClean="0"/>
            </a:br>
            <a:r>
              <a:rPr lang="en-ZA" sz="2800" b="1" dirty="0" smtClean="0"/>
              <a:t>               </a:t>
            </a:r>
            <a:r>
              <a:rPr lang="en-ZA" sz="3200" b="1" dirty="0" smtClean="0"/>
              <a:t>Principles </a:t>
            </a:r>
            <a:r>
              <a:rPr lang="en-ZA" sz="3200" b="1" dirty="0"/>
              <a:t>of RCA (</a:t>
            </a:r>
            <a:r>
              <a:rPr lang="en-ZA" sz="3200" b="1" dirty="0" err="1"/>
              <a:t>cont</a:t>
            </a:r>
            <a:r>
              <a:rPr lang="en-ZA" sz="3200" b="1" dirty="0"/>
              <a:t> …)</a:t>
            </a:r>
            <a:br>
              <a:rPr lang="en-ZA" sz="3200" b="1" dirty="0"/>
            </a:br>
            <a:r>
              <a:rPr lang="en-ZA" sz="3200" b="1" dirty="0"/>
              <a:t/>
            </a:r>
            <a:br>
              <a:rPr lang="en-ZA" sz="3200" b="1" dirty="0"/>
            </a:br>
            <a:r>
              <a:rPr lang="en-ZA" sz="2000" b="1" dirty="0" smtClean="0"/>
              <a:t>Example of </a:t>
            </a:r>
            <a:r>
              <a:rPr lang="en-ZA" sz="2000" b="1" dirty="0" smtClean="0">
                <a:solidFill>
                  <a:srgbClr val="FF0000"/>
                </a:solidFill>
              </a:rPr>
              <a:t>5 </a:t>
            </a:r>
            <a:r>
              <a:rPr lang="en-ZA" sz="2000" b="1" dirty="0" smtClean="0">
                <a:solidFill>
                  <a:srgbClr val="FF0000"/>
                </a:solidFill>
              </a:rPr>
              <a:t>WHYs </a:t>
            </a:r>
            <a:r>
              <a:rPr lang="en-ZA" sz="2000" b="1" dirty="0"/>
              <a:t>in action (audit)</a:t>
            </a:r>
            <a:endParaRPr lang="en-ZA"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03401424"/>
              </p:ext>
            </p:extLst>
          </p:nvPr>
        </p:nvGraphicFramePr>
        <p:xfrm>
          <a:off x="683710" y="1484784"/>
          <a:ext cx="7632848" cy="4248473"/>
        </p:xfrm>
        <a:graphic>
          <a:graphicData uri="http://schemas.openxmlformats.org/drawingml/2006/table">
            <a:tbl>
              <a:tblPr/>
              <a:tblGrid>
                <a:gridCol w="3634689">
                  <a:extLst>
                    <a:ext uri="{9D8B030D-6E8A-4147-A177-3AD203B41FA5}">
                      <a16:colId xmlns="" xmlns:a16="http://schemas.microsoft.com/office/drawing/2014/main" val="155583407"/>
                    </a:ext>
                  </a:extLst>
                </a:gridCol>
                <a:gridCol w="3998159">
                  <a:extLst>
                    <a:ext uri="{9D8B030D-6E8A-4147-A177-3AD203B41FA5}">
                      <a16:colId xmlns="" xmlns:a16="http://schemas.microsoft.com/office/drawing/2014/main" val="3573969142"/>
                    </a:ext>
                  </a:extLst>
                </a:gridCol>
              </a:tblGrid>
              <a:tr h="607711">
                <a:tc gridSpan="2">
                  <a:txBody>
                    <a:bodyPr/>
                    <a:lstStyle/>
                    <a:p>
                      <a:pPr marL="0" marR="0">
                        <a:lnSpc>
                          <a:spcPct val="115000"/>
                        </a:lnSpc>
                        <a:spcBef>
                          <a:spcPts val="0"/>
                        </a:spcBef>
                        <a:spcAft>
                          <a:spcPts val="1000"/>
                        </a:spcAft>
                      </a:pPr>
                      <a:r>
                        <a:rPr lang="en-ZA" sz="1600" b="1" dirty="0"/>
                        <a:t>Finding: Failure to identify </a:t>
                      </a:r>
                      <a:r>
                        <a:rPr lang="en-ZA" sz="1600" b="1" dirty="0" smtClean="0"/>
                        <a:t>cash</a:t>
                      </a:r>
                      <a:r>
                        <a:rPr lang="en-ZA" sz="1600" b="1" baseline="0" dirty="0" smtClean="0"/>
                        <a:t> </a:t>
                      </a:r>
                      <a:r>
                        <a:rPr lang="en-ZA" sz="1600" b="1" dirty="0" smtClean="0"/>
                        <a:t>flow statement</a:t>
                      </a:r>
                      <a:r>
                        <a:rPr lang="en-ZA" sz="1600" b="1" baseline="0" dirty="0" smtClean="0"/>
                        <a:t> </a:t>
                      </a:r>
                      <a:r>
                        <a:rPr lang="en-ZA" sz="1600" b="1" dirty="0" smtClean="0"/>
                        <a:t>misclassification</a:t>
                      </a:r>
                      <a:endParaRPr lang="en-ZA" sz="1600" b="1" dirty="0"/>
                    </a:p>
                  </a:txBody>
                  <a:tcPr marL="65313" marR="65313" marT="9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hMerge="1">
                  <a:txBody>
                    <a:bodyPr/>
                    <a:lstStyle/>
                    <a:p>
                      <a:endParaRPr lang="en-ZA"/>
                    </a:p>
                  </a:txBody>
                  <a:tcPr/>
                </a:tc>
                <a:extLst>
                  <a:ext uri="{0D108BD9-81ED-4DB2-BD59-A6C34878D82A}">
                    <a16:rowId xmlns="" xmlns:a16="http://schemas.microsoft.com/office/drawing/2014/main" val="4162286863"/>
                  </a:ext>
                </a:extLst>
              </a:tr>
              <a:tr h="844003">
                <a:tc>
                  <a:txBody>
                    <a:bodyPr/>
                    <a:lstStyle/>
                    <a:p>
                      <a:pPr marL="0" marR="0">
                        <a:lnSpc>
                          <a:spcPct val="115000"/>
                        </a:lnSpc>
                        <a:spcBef>
                          <a:spcPts val="0"/>
                        </a:spcBef>
                        <a:spcAft>
                          <a:spcPts val="0"/>
                        </a:spcAft>
                      </a:pPr>
                      <a:r>
                        <a:rPr lang="en-ZA" sz="1400" b="1" dirty="0">
                          <a:effectLst/>
                          <a:latin typeface="Arial" panose="020B0604020202020204" pitchFamily="34" charset="0"/>
                          <a:ea typeface="Calibri" panose="020F0502020204030204" pitchFamily="34" charset="0"/>
                        </a:rPr>
                        <a:t>First why</a:t>
                      </a:r>
                      <a:endParaRPr lang="en-ZA" sz="1400" dirty="0">
                        <a:effectLst/>
                        <a:latin typeface="Arial" panose="020B0604020202020204" pitchFamily="34" charset="0"/>
                        <a:ea typeface="Calibri" panose="020F0502020204030204" pitchFamily="34" charset="0"/>
                      </a:endParaRPr>
                    </a:p>
                  </a:txBody>
                  <a:tcPr marL="65313" marR="65313" marT="9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nSpc>
                          <a:spcPct val="115000"/>
                        </a:lnSpc>
                        <a:spcBef>
                          <a:spcPts val="0"/>
                        </a:spcBef>
                        <a:spcAft>
                          <a:spcPts val="0"/>
                        </a:spcAft>
                      </a:pPr>
                      <a:r>
                        <a:rPr lang="en-ZA" sz="1400" dirty="0">
                          <a:effectLst/>
                          <a:latin typeface="Arial" panose="020B0604020202020204" pitchFamily="34" charset="0"/>
                          <a:ea typeface="Calibri" panose="020F0502020204030204" pitchFamily="34" charset="0"/>
                        </a:rPr>
                        <a:t>The audit staff member performing the work did not practice due care </a:t>
                      </a:r>
                      <a:r>
                        <a:rPr lang="en-ZA" sz="1400" b="1" dirty="0">
                          <a:effectLst/>
                          <a:latin typeface="Arial" panose="020B0604020202020204" pitchFamily="34" charset="0"/>
                          <a:ea typeface="Calibri" panose="020F0502020204030204" pitchFamily="34" charset="0"/>
                        </a:rPr>
                        <a:t>or</a:t>
                      </a:r>
                      <a:r>
                        <a:rPr lang="en-ZA" sz="1400" dirty="0">
                          <a:effectLst/>
                          <a:latin typeface="Arial" panose="020B0604020202020204" pitchFamily="34" charset="0"/>
                          <a:ea typeface="Calibri" panose="020F0502020204030204" pitchFamily="34" charset="0"/>
                        </a:rPr>
                        <a:t> there was a </a:t>
                      </a:r>
                      <a:r>
                        <a:rPr lang="en-ZA" sz="1400" b="1" dirty="0">
                          <a:solidFill>
                            <a:srgbClr val="FF0000"/>
                          </a:solidFill>
                          <a:effectLst/>
                          <a:latin typeface="Arial" panose="020B0604020202020204" pitchFamily="34" charset="0"/>
                          <a:ea typeface="Calibri" panose="020F0502020204030204" pitchFamily="34" charset="0"/>
                        </a:rPr>
                        <a:t>lack of understanding</a:t>
                      </a:r>
                      <a:r>
                        <a:rPr lang="en-ZA" sz="1400" dirty="0">
                          <a:solidFill>
                            <a:srgbClr val="FF0000"/>
                          </a:solidFill>
                          <a:effectLst/>
                          <a:latin typeface="Arial" panose="020B0604020202020204" pitchFamily="34" charset="0"/>
                          <a:ea typeface="Calibri" panose="020F0502020204030204" pitchFamily="34" charset="0"/>
                        </a:rPr>
                        <a:t> </a:t>
                      </a:r>
                      <a:r>
                        <a:rPr lang="en-ZA" sz="1400" dirty="0">
                          <a:effectLst/>
                          <a:latin typeface="Arial" panose="020B0604020202020204" pitchFamily="34" charset="0"/>
                          <a:ea typeface="Calibri" panose="020F0502020204030204" pitchFamily="34" charset="0"/>
                        </a:rPr>
                        <a:t>of the subject matter.</a:t>
                      </a:r>
                    </a:p>
                  </a:txBody>
                  <a:tcPr marL="65313" marR="65313" marT="9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extLst>
                  <a:ext uri="{0D108BD9-81ED-4DB2-BD59-A6C34878D82A}">
                    <a16:rowId xmlns="" xmlns:a16="http://schemas.microsoft.com/office/drawing/2014/main" val="1175182226"/>
                  </a:ext>
                </a:extLst>
              </a:tr>
              <a:tr h="1004660">
                <a:tc>
                  <a:txBody>
                    <a:bodyPr/>
                    <a:lstStyle/>
                    <a:p>
                      <a:pPr marL="0" marR="0">
                        <a:lnSpc>
                          <a:spcPct val="115000"/>
                        </a:lnSpc>
                        <a:spcBef>
                          <a:spcPts val="0"/>
                        </a:spcBef>
                        <a:spcAft>
                          <a:spcPts val="0"/>
                        </a:spcAft>
                      </a:pPr>
                      <a:r>
                        <a:rPr lang="en-ZA" sz="1400" b="1" dirty="0">
                          <a:effectLst/>
                          <a:latin typeface="Arial" panose="020B0604020202020204" pitchFamily="34" charset="0"/>
                          <a:ea typeface="Calibri" panose="020F0502020204030204" pitchFamily="34" charset="0"/>
                        </a:rPr>
                        <a:t>Second why</a:t>
                      </a:r>
                      <a:endParaRPr lang="en-ZA" sz="1400" dirty="0">
                        <a:effectLst/>
                        <a:latin typeface="Arial" panose="020B0604020202020204" pitchFamily="34" charset="0"/>
                        <a:ea typeface="Calibri" panose="020F0502020204030204" pitchFamily="34" charset="0"/>
                      </a:endParaRPr>
                    </a:p>
                  </a:txBody>
                  <a:tcPr marL="65313" marR="65313" marT="9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nSpc>
                          <a:spcPct val="115000"/>
                        </a:lnSpc>
                        <a:spcBef>
                          <a:spcPts val="0"/>
                        </a:spcBef>
                        <a:spcAft>
                          <a:spcPts val="0"/>
                        </a:spcAft>
                      </a:pPr>
                      <a:r>
                        <a:rPr lang="en-ZA" sz="1400" dirty="0">
                          <a:effectLst/>
                          <a:latin typeface="Arial" panose="020B0604020202020204" pitchFamily="34" charset="0"/>
                          <a:ea typeface="Calibri" panose="020F0502020204030204" pitchFamily="34" charset="0"/>
                        </a:rPr>
                        <a:t>There was a lack of direction/supervision/motivation </a:t>
                      </a:r>
                      <a:r>
                        <a:rPr lang="en-ZA" sz="1400" b="1" dirty="0">
                          <a:effectLst/>
                          <a:latin typeface="Arial" panose="020B0604020202020204" pitchFamily="34" charset="0"/>
                          <a:ea typeface="Calibri" panose="020F0502020204030204" pitchFamily="34" charset="0"/>
                        </a:rPr>
                        <a:t>or</a:t>
                      </a:r>
                      <a:r>
                        <a:rPr lang="en-ZA" sz="1400" dirty="0">
                          <a:effectLst/>
                          <a:latin typeface="Arial" panose="020B0604020202020204" pitchFamily="34" charset="0"/>
                          <a:ea typeface="Calibri" panose="020F0502020204030204" pitchFamily="34" charset="0"/>
                        </a:rPr>
                        <a:t> late/inadequate documentation because of </a:t>
                      </a:r>
                      <a:r>
                        <a:rPr lang="en-ZA" sz="1400" b="1" dirty="0">
                          <a:solidFill>
                            <a:srgbClr val="FF0000"/>
                          </a:solidFill>
                          <a:effectLst/>
                          <a:latin typeface="Arial" panose="020B0604020202020204" pitchFamily="34" charset="0"/>
                          <a:ea typeface="Calibri" panose="020F0502020204030204" pitchFamily="34" charset="0"/>
                        </a:rPr>
                        <a:t>time pressure</a:t>
                      </a:r>
                      <a:r>
                        <a:rPr lang="en-ZA" sz="1400" b="0" dirty="0">
                          <a:solidFill>
                            <a:schemeClr val="tx1"/>
                          </a:solidFill>
                          <a:effectLst/>
                          <a:latin typeface="Arial" panose="020B0604020202020204" pitchFamily="34" charset="0"/>
                          <a:ea typeface="Calibri" panose="020F0502020204030204" pitchFamily="34" charset="0"/>
                        </a:rPr>
                        <a:t>.</a:t>
                      </a:r>
                    </a:p>
                  </a:txBody>
                  <a:tcPr marL="65313" marR="65313" marT="9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extLst>
                  <a:ext uri="{0D108BD9-81ED-4DB2-BD59-A6C34878D82A}">
                    <a16:rowId xmlns="" xmlns:a16="http://schemas.microsoft.com/office/drawing/2014/main" val="878399863"/>
                  </a:ext>
                </a:extLst>
              </a:tr>
              <a:tr h="628556">
                <a:tc>
                  <a:txBody>
                    <a:bodyPr/>
                    <a:lstStyle/>
                    <a:p>
                      <a:pPr marL="0" marR="0">
                        <a:lnSpc>
                          <a:spcPct val="115000"/>
                        </a:lnSpc>
                        <a:spcBef>
                          <a:spcPts val="0"/>
                        </a:spcBef>
                        <a:spcAft>
                          <a:spcPts val="0"/>
                        </a:spcAft>
                      </a:pPr>
                      <a:r>
                        <a:rPr lang="en-ZA" sz="1400" b="1" dirty="0">
                          <a:effectLst/>
                          <a:latin typeface="Arial" panose="020B0604020202020204" pitchFamily="34" charset="0"/>
                          <a:ea typeface="Calibri" panose="020F0502020204030204" pitchFamily="34" charset="0"/>
                        </a:rPr>
                        <a:t>Third why</a:t>
                      </a:r>
                      <a:endParaRPr lang="en-ZA" sz="1400" dirty="0">
                        <a:effectLst/>
                        <a:latin typeface="Arial" panose="020B0604020202020204" pitchFamily="34" charset="0"/>
                        <a:ea typeface="Calibri" panose="020F0502020204030204" pitchFamily="34" charset="0"/>
                      </a:endParaRPr>
                    </a:p>
                  </a:txBody>
                  <a:tcPr marL="65313" marR="65313" marT="9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nSpc>
                          <a:spcPct val="115000"/>
                        </a:lnSpc>
                        <a:spcBef>
                          <a:spcPts val="0"/>
                        </a:spcBef>
                        <a:spcAft>
                          <a:spcPts val="0"/>
                        </a:spcAft>
                      </a:pPr>
                      <a:r>
                        <a:rPr lang="en-ZA" sz="1400" dirty="0">
                          <a:effectLst/>
                          <a:latin typeface="Arial" panose="020B0604020202020204" pitchFamily="34" charset="0"/>
                          <a:ea typeface="Calibri" panose="020F0502020204030204" pitchFamily="34" charset="0"/>
                        </a:rPr>
                        <a:t>Fee pressure/resource shortage </a:t>
                      </a:r>
                      <a:r>
                        <a:rPr lang="en-ZA" sz="1400" b="1" dirty="0">
                          <a:effectLst/>
                          <a:latin typeface="Arial" panose="020B0604020202020204" pitchFamily="34" charset="0"/>
                          <a:ea typeface="Calibri" panose="020F0502020204030204" pitchFamily="34" charset="0"/>
                        </a:rPr>
                        <a:t>or </a:t>
                      </a:r>
                      <a:r>
                        <a:rPr lang="en-ZA" sz="1400" b="1" dirty="0">
                          <a:solidFill>
                            <a:srgbClr val="FF0000"/>
                          </a:solidFill>
                          <a:effectLst/>
                          <a:latin typeface="Arial" panose="020B0604020202020204" pitchFamily="34" charset="0"/>
                          <a:ea typeface="Calibri" panose="020F0502020204030204" pitchFamily="34" charset="0"/>
                        </a:rPr>
                        <a:t>poor project</a:t>
                      </a:r>
                      <a:r>
                        <a:rPr lang="en-ZA" sz="1400" dirty="0">
                          <a:solidFill>
                            <a:srgbClr val="FF0000"/>
                          </a:solidFill>
                          <a:effectLst/>
                          <a:latin typeface="Arial" panose="020B0604020202020204" pitchFamily="34" charset="0"/>
                          <a:ea typeface="Calibri" panose="020F0502020204030204" pitchFamily="34" charset="0"/>
                        </a:rPr>
                        <a:t> </a:t>
                      </a:r>
                      <a:r>
                        <a:rPr lang="en-ZA" sz="1400" b="1" dirty="0">
                          <a:solidFill>
                            <a:srgbClr val="FF0000"/>
                          </a:solidFill>
                          <a:effectLst/>
                          <a:latin typeface="Arial" panose="020B0604020202020204" pitchFamily="34" charset="0"/>
                          <a:ea typeface="Calibri" panose="020F0502020204030204" pitchFamily="34" charset="0"/>
                        </a:rPr>
                        <a:t>management</a:t>
                      </a:r>
                      <a:r>
                        <a:rPr lang="en-ZA" sz="1400" b="0" dirty="0">
                          <a:solidFill>
                            <a:schemeClr val="tx1"/>
                          </a:solidFill>
                          <a:effectLst/>
                          <a:latin typeface="Arial" panose="020B0604020202020204" pitchFamily="34" charset="0"/>
                          <a:ea typeface="Calibri" panose="020F0502020204030204" pitchFamily="34" charset="0"/>
                        </a:rPr>
                        <a:t>.</a:t>
                      </a:r>
                      <a:endParaRPr lang="en-ZA" sz="1400" dirty="0">
                        <a:solidFill>
                          <a:schemeClr val="tx1"/>
                        </a:solidFill>
                        <a:effectLst/>
                        <a:latin typeface="Arial" panose="020B0604020202020204" pitchFamily="34" charset="0"/>
                        <a:ea typeface="Calibri" panose="020F0502020204030204" pitchFamily="34" charset="0"/>
                      </a:endParaRPr>
                    </a:p>
                  </a:txBody>
                  <a:tcPr marL="65313" marR="65313" marT="9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extLst>
                  <a:ext uri="{0D108BD9-81ED-4DB2-BD59-A6C34878D82A}">
                    <a16:rowId xmlns="" xmlns:a16="http://schemas.microsoft.com/office/drawing/2014/main" val="8981440"/>
                  </a:ext>
                </a:extLst>
              </a:tr>
              <a:tr h="413110">
                <a:tc>
                  <a:txBody>
                    <a:bodyPr/>
                    <a:lstStyle/>
                    <a:p>
                      <a:pPr marL="0" marR="0">
                        <a:lnSpc>
                          <a:spcPct val="115000"/>
                        </a:lnSpc>
                        <a:spcBef>
                          <a:spcPts val="0"/>
                        </a:spcBef>
                        <a:spcAft>
                          <a:spcPts val="0"/>
                        </a:spcAft>
                      </a:pPr>
                      <a:r>
                        <a:rPr lang="en-ZA" sz="1400" b="1" dirty="0">
                          <a:effectLst/>
                          <a:latin typeface="Arial" panose="020B0604020202020204" pitchFamily="34" charset="0"/>
                          <a:ea typeface="Calibri" panose="020F0502020204030204" pitchFamily="34" charset="0"/>
                        </a:rPr>
                        <a:t>Fourth why</a:t>
                      </a:r>
                      <a:endParaRPr lang="en-ZA" sz="1400" dirty="0">
                        <a:effectLst/>
                        <a:latin typeface="Arial" panose="020B0604020202020204" pitchFamily="34" charset="0"/>
                        <a:ea typeface="Calibri" panose="020F0502020204030204" pitchFamily="34" charset="0"/>
                      </a:endParaRPr>
                    </a:p>
                  </a:txBody>
                  <a:tcPr marL="65313" marR="65313" marT="9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nSpc>
                          <a:spcPct val="115000"/>
                        </a:lnSpc>
                        <a:spcBef>
                          <a:spcPts val="0"/>
                        </a:spcBef>
                        <a:spcAft>
                          <a:spcPts val="0"/>
                        </a:spcAft>
                      </a:pPr>
                      <a:r>
                        <a:rPr lang="en-ZA" sz="1400" b="1" dirty="0">
                          <a:solidFill>
                            <a:srgbClr val="FF0000"/>
                          </a:solidFill>
                          <a:effectLst/>
                          <a:latin typeface="Arial" panose="020B0604020202020204" pitchFamily="34" charset="0"/>
                          <a:ea typeface="Calibri" panose="020F0502020204030204" pitchFamily="34" charset="0"/>
                        </a:rPr>
                        <a:t>Inexperienced</a:t>
                      </a:r>
                      <a:r>
                        <a:rPr lang="en-ZA" sz="1400" dirty="0">
                          <a:effectLst/>
                          <a:latin typeface="Arial" panose="020B0604020202020204" pitchFamily="34" charset="0"/>
                          <a:ea typeface="Calibri" panose="020F0502020204030204" pitchFamily="34" charset="0"/>
                        </a:rPr>
                        <a:t> senior manager.</a:t>
                      </a:r>
                    </a:p>
                  </a:txBody>
                  <a:tcPr marL="65313" marR="65313" marT="9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extLst>
                  <a:ext uri="{0D108BD9-81ED-4DB2-BD59-A6C34878D82A}">
                    <a16:rowId xmlns="" xmlns:a16="http://schemas.microsoft.com/office/drawing/2014/main" val="3782065333"/>
                  </a:ext>
                </a:extLst>
              </a:tr>
              <a:tr h="750433">
                <a:tc>
                  <a:txBody>
                    <a:bodyPr/>
                    <a:lstStyle/>
                    <a:p>
                      <a:pPr marL="0" marR="0">
                        <a:lnSpc>
                          <a:spcPct val="115000"/>
                        </a:lnSpc>
                        <a:spcBef>
                          <a:spcPts val="0"/>
                        </a:spcBef>
                        <a:spcAft>
                          <a:spcPts val="0"/>
                        </a:spcAft>
                      </a:pPr>
                      <a:r>
                        <a:rPr lang="en-ZA" sz="1400" b="1" dirty="0">
                          <a:effectLst/>
                          <a:latin typeface="Arial" panose="020B0604020202020204" pitchFamily="34" charset="0"/>
                          <a:ea typeface="Calibri" panose="020F0502020204030204" pitchFamily="34" charset="0"/>
                        </a:rPr>
                        <a:t>Fifth why</a:t>
                      </a:r>
                      <a:endParaRPr lang="en-ZA" sz="1400" dirty="0">
                        <a:effectLst/>
                        <a:latin typeface="Arial" panose="020B0604020202020204" pitchFamily="34" charset="0"/>
                        <a:ea typeface="Calibri" panose="020F0502020204030204" pitchFamily="34" charset="0"/>
                      </a:endParaRPr>
                    </a:p>
                  </a:txBody>
                  <a:tcPr marL="65313" marR="65313" marT="9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nSpc>
                          <a:spcPct val="115000"/>
                        </a:lnSpc>
                        <a:spcBef>
                          <a:spcPts val="0"/>
                        </a:spcBef>
                        <a:spcAft>
                          <a:spcPts val="0"/>
                        </a:spcAft>
                      </a:pPr>
                      <a:r>
                        <a:rPr lang="en-ZA" sz="1400" b="1" dirty="0">
                          <a:solidFill>
                            <a:srgbClr val="FF0000"/>
                          </a:solidFill>
                          <a:effectLst/>
                          <a:latin typeface="Arial" panose="020B0604020202020204" pitchFamily="34" charset="0"/>
                          <a:ea typeface="Calibri" panose="020F0502020204030204" pitchFamily="34" charset="0"/>
                        </a:rPr>
                        <a:t>The audit partner did not provide training/guidance and did not apply his time to supervise the manager.</a:t>
                      </a:r>
                    </a:p>
                  </a:txBody>
                  <a:tcPr marL="65313" marR="65313" marT="9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extLst>
                  <a:ext uri="{0D108BD9-81ED-4DB2-BD59-A6C34878D82A}">
                    <a16:rowId xmlns="" xmlns:a16="http://schemas.microsoft.com/office/drawing/2014/main" val="3594272344"/>
                  </a:ext>
                </a:extLst>
              </a:tr>
            </a:tbl>
          </a:graphicData>
        </a:graphic>
      </p:graphicFrame>
      <p:sp>
        <p:nvSpPr>
          <p:cNvPr id="4" name="Slide Number Placeholder 3"/>
          <p:cNvSpPr>
            <a:spLocks noGrp="1"/>
          </p:cNvSpPr>
          <p:nvPr>
            <p:ph type="sldNum" sz="quarter" idx="12"/>
          </p:nvPr>
        </p:nvSpPr>
        <p:spPr/>
        <p:txBody>
          <a:bodyPr/>
          <a:lstStyle/>
          <a:p>
            <a:fld id="{8E940DF4-94BE-41DE-9B7E-ECB33340114A}" type="slidenum">
              <a:rPr lang="en-US" smtClean="0"/>
              <a:pPr/>
              <a:t>27</a:t>
            </a:fld>
            <a:endParaRPr lang="en-US" dirty="0"/>
          </a:p>
        </p:txBody>
      </p:sp>
    </p:spTree>
    <p:extLst>
      <p:ext uri="{BB962C8B-B14F-4D97-AF65-F5344CB8AC3E}">
        <p14:creationId xmlns:p14="http://schemas.microsoft.com/office/powerpoint/2010/main" val="3730111375"/>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n-ZA" sz="3200" b="1" dirty="0"/>
              <a:t>Principles of RCA (</a:t>
            </a:r>
            <a:r>
              <a:rPr lang="en-ZA" sz="3200" b="1" dirty="0" err="1"/>
              <a:t>cont</a:t>
            </a:r>
            <a:r>
              <a:rPr lang="en-ZA" sz="3200" b="1" dirty="0"/>
              <a:t> …)</a:t>
            </a:r>
            <a:endParaRPr lang="en-ZA" sz="3200" dirty="0"/>
          </a:p>
        </p:txBody>
      </p:sp>
      <p:sp>
        <p:nvSpPr>
          <p:cNvPr id="3" name="Content Placeholder 2"/>
          <p:cNvSpPr>
            <a:spLocks noGrp="1"/>
          </p:cNvSpPr>
          <p:nvPr>
            <p:ph idx="1"/>
          </p:nvPr>
        </p:nvSpPr>
        <p:spPr>
          <a:xfrm>
            <a:off x="457200" y="1052736"/>
            <a:ext cx="8229600" cy="5073427"/>
          </a:xfrm>
        </p:spPr>
        <p:txBody>
          <a:bodyPr/>
          <a:lstStyle/>
          <a:p>
            <a:pPr marL="0" indent="0">
              <a:buNone/>
            </a:pPr>
            <a:r>
              <a:rPr lang="en-ZA" sz="2000" b="1" u="sng" dirty="0"/>
              <a:t>Keep environmental matters in mind (m</a:t>
            </a:r>
            <a:r>
              <a:rPr lang="en-US" altLang="en-US" sz="2000" b="1" u="sng" dirty="0" err="1"/>
              <a:t>ost</a:t>
            </a:r>
            <a:r>
              <a:rPr lang="en-US" altLang="en-US" sz="2000" b="1" u="sng" dirty="0"/>
              <a:t> root causes can be traced back to decisions, actions or inactions by one or more engagement team members)</a:t>
            </a:r>
            <a:r>
              <a:rPr lang="en-ZA" sz="2000" b="1" u="sng" dirty="0"/>
              <a:t>:</a:t>
            </a:r>
          </a:p>
          <a:p>
            <a:pPr marL="0" indent="0">
              <a:buNone/>
            </a:pPr>
            <a:endParaRPr lang="en-ZA" sz="1800" b="1" u="sng" dirty="0"/>
          </a:p>
          <a:p>
            <a:r>
              <a:rPr lang="en-US" altLang="en-US" sz="1800" dirty="0"/>
              <a:t>Leadership and culture</a:t>
            </a:r>
            <a:endParaRPr lang="en-ZA" sz="1800" b="1" u="sng" dirty="0"/>
          </a:p>
          <a:p>
            <a:r>
              <a:rPr lang="en-US" altLang="en-US" sz="1800" dirty="0" smtClean="0"/>
              <a:t>Competency </a:t>
            </a:r>
            <a:r>
              <a:rPr lang="en-US" altLang="en-US" sz="1800" dirty="0"/>
              <a:t>of personnel</a:t>
            </a:r>
          </a:p>
          <a:p>
            <a:r>
              <a:rPr lang="en-US" altLang="en-US" sz="1800" dirty="0"/>
              <a:t>Hiring qualified personnel</a:t>
            </a:r>
          </a:p>
          <a:p>
            <a:r>
              <a:rPr lang="en-US" altLang="en-US" sz="1800" dirty="0"/>
              <a:t>Lack of or insufficient training</a:t>
            </a:r>
          </a:p>
          <a:p>
            <a:r>
              <a:rPr lang="en-US" altLang="en-US" sz="1800" dirty="0"/>
              <a:t>Adequacy of technology or tools</a:t>
            </a:r>
          </a:p>
          <a:p>
            <a:r>
              <a:rPr lang="en-US" altLang="en-US" sz="1800" dirty="0"/>
              <a:t>Departmental morale</a:t>
            </a:r>
          </a:p>
          <a:p>
            <a:r>
              <a:rPr lang="en-US" altLang="en-US" sz="1800" dirty="0"/>
              <a:t>Resources (budget/personnel)</a:t>
            </a:r>
          </a:p>
          <a:p>
            <a:r>
              <a:rPr lang="en-US" altLang="en-US" sz="1800" dirty="0"/>
              <a:t>Decision-making authority 	</a:t>
            </a:r>
          </a:p>
          <a:p>
            <a:pPr marL="457200" lvl="1" indent="0">
              <a:buNone/>
            </a:pPr>
            <a:endParaRPr lang="en-US" altLang="en-US" sz="1800" dirty="0"/>
          </a:p>
          <a:p>
            <a:pPr marL="0" indent="0">
              <a:buNone/>
            </a:pPr>
            <a:endParaRPr lang="en-ZA" sz="1800" dirty="0"/>
          </a:p>
        </p:txBody>
      </p:sp>
      <p:sp>
        <p:nvSpPr>
          <p:cNvPr id="4" name="Slide Number Placeholder 3"/>
          <p:cNvSpPr>
            <a:spLocks noGrp="1"/>
          </p:cNvSpPr>
          <p:nvPr>
            <p:ph type="sldNum" sz="quarter" idx="12"/>
          </p:nvPr>
        </p:nvSpPr>
        <p:spPr/>
        <p:txBody>
          <a:bodyPr/>
          <a:lstStyle/>
          <a:p>
            <a:fld id="{8E940DF4-94BE-41DE-9B7E-ECB33340114A}" type="slidenum">
              <a:rPr lang="en-US" smtClean="0"/>
              <a:pPr/>
              <a:t>28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348880"/>
            <a:ext cx="3741461" cy="2035795"/>
          </a:xfrm>
          <a:prstGeom prst="rect">
            <a:avLst/>
          </a:prstGeom>
        </p:spPr>
      </p:pic>
    </p:spTree>
    <p:extLst>
      <p:ext uri="{BB962C8B-B14F-4D97-AF65-F5344CB8AC3E}">
        <p14:creationId xmlns:p14="http://schemas.microsoft.com/office/powerpoint/2010/main" val="301626193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n-ZA" sz="3200" b="1" dirty="0"/>
              <a:t>Principles of RCA (</a:t>
            </a:r>
            <a:r>
              <a:rPr lang="en-ZA" sz="3200" b="1" dirty="0" err="1"/>
              <a:t>cont</a:t>
            </a:r>
            <a:r>
              <a:rPr lang="en-ZA" sz="3200" b="1" dirty="0"/>
              <a:t> …)</a:t>
            </a:r>
            <a:endParaRPr lang="en-ZA" sz="3200" dirty="0"/>
          </a:p>
        </p:txBody>
      </p:sp>
      <p:sp>
        <p:nvSpPr>
          <p:cNvPr id="3" name="Content Placeholder 2"/>
          <p:cNvSpPr>
            <a:spLocks noGrp="1"/>
          </p:cNvSpPr>
          <p:nvPr>
            <p:ph idx="1"/>
          </p:nvPr>
        </p:nvSpPr>
        <p:spPr>
          <a:xfrm>
            <a:off x="457200" y="1019869"/>
            <a:ext cx="8229600" cy="5217443"/>
          </a:xfrm>
        </p:spPr>
        <p:txBody>
          <a:bodyPr/>
          <a:lstStyle/>
          <a:p>
            <a:pPr marL="0" indent="0">
              <a:buNone/>
            </a:pPr>
            <a:r>
              <a:rPr lang="en-ZA" sz="2400" b="1" u="sng" dirty="0"/>
              <a:t>Root cause examples</a:t>
            </a:r>
          </a:p>
        </p:txBody>
      </p:sp>
      <p:sp>
        <p:nvSpPr>
          <p:cNvPr id="4" name="Slide Number Placeholder 3"/>
          <p:cNvSpPr>
            <a:spLocks noGrp="1"/>
          </p:cNvSpPr>
          <p:nvPr>
            <p:ph type="sldNum" sz="quarter" idx="12"/>
          </p:nvPr>
        </p:nvSpPr>
        <p:spPr/>
        <p:txBody>
          <a:bodyPr/>
          <a:lstStyle/>
          <a:p>
            <a:fld id="{8E940DF4-94BE-41DE-9B7E-ECB33340114A}" type="slidenum">
              <a:rPr lang="en-US" smtClean="0"/>
              <a:pPr/>
              <a:t>29</a:t>
            </a:fld>
            <a:endParaRPr lang="en-US" dirty="0"/>
          </a:p>
        </p:txBody>
      </p:sp>
      <p:sp>
        <p:nvSpPr>
          <p:cNvPr id="6" name="Rectangle 5"/>
          <p:cNvSpPr/>
          <p:nvPr/>
        </p:nvSpPr>
        <p:spPr>
          <a:xfrm>
            <a:off x="457200" y="1620142"/>
            <a:ext cx="7715200" cy="4041106"/>
          </a:xfrm>
          <a:prstGeom prst="rect">
            <a:avLst/>
          </a:prstGeom>
        </p:spPr>
        <p:txBody>
          <a:bodyPr wrap="square">
            <a:spAutoFit/>
          </a:bodyPr>
          <a:lstStyle/>
          <a:p>
            <a:pPr marL="0" marR="0">
              <a:lnSpc>
                <a:spcPct val="115000"/>
              </a:lnSpc>
              <a:spcBef>
                <a:spcPts val="0"/>
              </a:spcBef>
              <a:spcAft>
                <a:spcPts val="0"/>
              </a:spcAft>
            </a:pPr>
            <a:endParaRPr lang="en-ZA" b="1" u="sng" dirty="0">
              <a:latin typeface="Arial" panose="020B0604020202020204" pitchFamily="34" charset="0"/>
              <a:ea typeface="Calibri" panose="020F0502020204030204" pitchFamily="34" charset="0"/>
            </a:endParaRPr>
          </a:p>
          <a:p>
            <a:pPr marL="0" marR="0">
              <a:lnSpc>
                <a:spcPct val="115000"/>
              </a:lnSpc>
              <a:spcBef>
                <a:spcPts val="0"/>
              </a:spcBef>
              <a:spcAft>
                <a:spcPts val="0"/>
              </a:spcAft>
            </a:pPr>
            <a:r>
              <a:rPr lang="en-ZA" sz="2000" b="1" i="1" u="sng" dirty="0">
                <a:latin typeface="Arial" panose="020B0604020202020204" pitchFamily="34" charset="0"/>
                <a:ea typeface="Calibri" panose="020F0502020204030204" pitchFamily="34" charset="0"/>
              </a:rPr>
              <a:t>Resource issues: </a:t>
            </a:r>
          </a:p>
          <a:p>
            <a:pPr marL="0" marR="0">
              <a:lnSpc>
                <a:spcPct val="115000"/>
              </a:lnSpc>
              <a:spcBef>
                <a:spcPts val="0"/>
              </a:spcBef>
              <a:spcAft>
                <a:spcPts val="0"/>
              </a:spcAft>
            </a:pPr>
            <a:endParaRPr lang="en-ZA" b="1" u="sng" dirty="0">
              <a:latin typeface="Arial" panose="020B0604020202020204" pitchFamily="34" charset="0"/>
              <a:ea typeface="Calibri" panose="020F0502020204030204" pitchFamily="34" charset="0"/>
            </a:endParaRPr>
          </a:p>
          <a:p>
            <a:pPr marL="0" marR="0">
              <a:lnSpc>
                <a:spcPct val="115000"/>
              </a:lnSpc>
              <a:spcBef>
                <a:spcPts val="0"/>
              </a:spcBef>
              <a:spcAft>
                <a:spcPts val="1200"/>
              </a:spcAft>
            </a:pPr>
            <a:r>
              <a:rPr lang="en-ZA" dirty="0">
                <a:latin typeface="Arial" panose="020B0604020202020204" pitchFamily="34" charset="0"/>
                <a:ea typeface="Calibri" panose="020F0502020204030204" pitchFamily="34" charset="0"/>
              </a:rPr>
              <a:t>• </a:t>
            </a:r>
            <a:r>
              <a:rPr lang="en-ZA" b="1" dirty="0">
                <a:latin typeface="Arial" panose="020B0604020202020204" pitchFamily="34" charset="0"/>
                <a:ea typeface="Calibri" panose="020F0502020204030204" pitchFamily="34" charset="0"/>
              </a:rPr>
              <a:t>Competency</a:t>
            </a:r>
            <a:r>
              <a:rPr lang="en-ZA" dirty="0">
                <a:latin typeface="Arial" panose="020B0604020202020204" pitchFamily="34" charset="0"/>
                <a:ea typeface="Calibri" panose="020F0502020204030204" pitchFamily="34" charset="0"/>
              </a:rPr>
              <a:t> of staff (can impact personal, ethical and attitude issues). </a:t>
            </a:r>
          </a:p>
          <a:p>
            <a:pPr marL="0" marR="0">
              <a:lnSpc>
                <a:spcPct val="115000"/>
              </a:lnSpc>
              <a:spcBef>
                <a:spcPts val="0"/>
              </a:spcBef>
              <a:spcAft>
                <a:spcPts val="1200"/>
              </a:spcAft>
            </a:pPr>
            <a:r>
              <a:rPr lang="en-ZA" dirty="0">
                <a:latin typeface="Arial" panose="020B0604020202020204" pitchFamily="34" charset="0"/>
                <a:ea typeface="Calibri" panose="020F0502020204030204" pitchFamily="34" charset="0"/>
              </a:rPr>
              <a:t>• </a:t>
            </a:r>
            <a:r>
              <a:rPr lang="en-ZA" b="1" dirty="0">
                <a:latin typeface="Arial" panose="020B0604020202020204" pitchFamily="34" charset="0"/>
                <a:ea typeface="Calibri" panose="020F0502020204030204" pitchFamily="34" charset="0"/>
              </a:rPr>
              <a:t>Experience</a:t>
            </a:r>
            <a:r>
              <a:rPr lang="en-ZA" dirty="0">
                <a:latin typeface="Arial" panose="020B0604020202020204" pitchFamily="34" charset="0"/>
                <a:ea typeface="Calibri" panose="020F0502020204030204" pitchFamily="34" charset="0"/>
              </a:rPr>
              <a:t> of staff. </a:t>
            </a:r>
          </a:p>
          <a:p>
            <a:pPr marL="0" marR="0">
              <a:lnSpc>
                <a:spcPct val="115000"/>
              </a:lnSpc>
              <a:spcBef>
                <a:spcPts val="0"/>
              </a:spcBef>
              <a:spcAft>
                <a:spcPts val="1200"/>
              </a:spcAft>
            </a:pPr>
            <a:r>
              <a:rPr lang="en-ZA" dirty="0">
                <a:latin typeface="Arial" panose="020B0604020202020204" pitchFamily="34" charset="0"/>
                <a:ea typeface="Calibri" panose="020F0502020204030204" pitchFamily="34" charset="0"/>
              </a:rPr>
              <a:t>• Engagement </a:t>
            </a:r>
            <a:r>
              <a:rPr lang="en-ZA" b="1" dirty="0">
                <a:latin typeface="Arial" panose="020B0604020202020204" pitchFamily="34" charset="0"/>
                <a:ea typeface="Calibri" panose="020F0502020204030204" pitchFamily="34" charset="0"/>
              </a:rPr>
              <a:t>team dynamics </a:t>
            </a:r>
            <a:r>
              <a:rPr lang="en-ZA" dirty="0">
                <a:latin typeface="Arial" panose="020B0604020202020204" pitchFamily="34" charset="0"/>
                <a:ea typeface="Calibri" panose="020F0502020204030204" pitchFamily="34" charset="0"/>
              </a:rPr>
              <a:t>(e.g. </a:t>
            </a:r>
            <a:r>
              <a:rPr lang="en-ZA" dirty="0" smtClean="0">
                <a:latin typeface="Arial" panose="020B0604020202020204" pitchFamily="34" charset="0"/>
                <a:ea typeface="Calibri" panose="020F0502020204030204" pitchFamily="34" charset="0"/>
              </a:rPr>
              <a:t>incompatible </a:t>
            </a:r>
            <a:r>
              <a:rPr lang="en-ZA" dirty="0">
                <a:latin typeface="Arial" panose="020B0604020202020204" pitchFamily="34" charset="0"/>
                <a:ea typeface="Calibri" panose="020F0502020204030204" pitchFamily="34" charset="0"/>
              </a:rPr>
              <a:t>combinations, skills or experience gaps, lack of continuity or over-familiarity).</a:t>
            </a:r>
          </a:p>
          <a:p>
            <a:pPr marL="0" marR="0">
              <a:lnSpc>
                <a:spcPct val="115000"/>
              </a:lnSpc>
              <a:spcBef>
                <a:spcPts val="0"/>
              </a:spcBef>
              <a:spcAft>
                <a:spcPts val="1200"/>
              </a:spcAft>
            </a:pPr>
            <a:r>
              <a:rPr lang="en-ZA" dirty="0">
                <a:latin typeface="Arial" panose="020B0604020202020204" pitchFamily="34" charset="0"/>
                <a:ea typeface="Calibri" panose="020F0502020204030204" pitchFamily="34" charset="0"/>
              </a:rPr>
              <a:t>• </a:t>
            </a:r>
            <a:r>
              <a:rPr lang="en-ZA" b="1" dirty="0">
                <a:latin typeface="Arial" panose="020B0604020202020204" pitchFamily="34" charset="0"/>
                <a:ea typeface="Calibri" panose="020F0502020204030204" pitchFamily="34" charset="0"/>
              </a:rPr>
              <a:t>Time</a:t>
            </a:r>
            <a:r>
              <a:rPr lang="en-ZA" dirty="0">
                <a:latin typeface="Arial" panose="020B0604020202020204" pitchFamily="34" charset="0"/>
                <a:ea typeface="Calibri" panose="020F0502020204030204" pitchFamily="34" charset="0"/>
              </a:rPr>
              <a:t> available (rushed jobs are rarely successful). </a:t>
            </a:r>
          </a:p>
          <a:p>
            <a:pPr marL="0" marR="0">
              <a:lnSpc>
                <a:spcPct val="115000"/>
              </a:lnSpc>
              <a:spcBef>
                <a:spcPts val="0"/>
              </a:spcBef>
              <a:spcAft>
                <a:spcPts val="1200"/>
              </a:spcAft>
            </a:pPr>
            <a:r>
              <a:rPr lang="en-ZA" dirty="0">
                <a:latin typeface="Arial" panose="020B0604020202020204" pitchFamily="34" charset="0"/>
                <a:ea typeface="Calibri" panose="020F0502020204030204" pitchFamily="34" charset="0"/>
              </a:rPr>
              <a:t>• </a:t>
            </a:r>
            <a:r>
              <a:rPr lang="en-ZA" b="1" dirty="0">
                <a:latin typeface="Arial" panose="020B0604020202020204" pitchFamily="34" charset="0"/>
                <a:ea typeface="Calibri" panose="020F0502020204030204" pitchFamily="34" charset="0"/>
              </a:rPr>
              <a:t>Number</a:t>
            </a:r>
            <a:r>
              <a:rPr lang="en-ZA" dirty="0">
                <a:latin typeface="Arial" panose="020B0604020202020204" pitchFamily="34" charset="0"/>
                <a:ea typeface="Calibri" panose="020F0502020204030204" pitchFamily="34" charset="0"/>
              </a:rPr>
              <a:t> of staff available (understaffed jobs are rarely successful).</a:t>
            </a:r>
          </a:p>
          <a:p>
            <a:pPr>
              <a:spcAft>
                <a:spcPts val="1200"/>
              </a:spcAft>
            </a:pPr>
            <a:r>
              <a:rPr lang="en-ZA" dirty="0">
                <a:latin typeface="Arial" panose="020B0604020202020204" pitchFamily="34" charset="0"/>
                <a:ea typeface="Calibri" panose="020F0502020204030204" pitchFamily="34" charset="0"/>
              </a:rPr>
              <a:t>• </a:t>
            </a:r>
            <a:r>
              <a:rPr lang="en-ZA" b="1" dirty="0">
                <a:latin typeface="Arial" panose="020B0604020202020204" pitchFamily="34" charset="0"/>
                <a:ea typeface="Calibri" panose="020F0502020204030204" pitchFamily="34" charset="0"/>
              </a:rPr>
              <a:t>Lack of clarity </a:t>
            </a:r>
            <a:r>
              <a:rPr lang="en-ZA" dirty="0">
                <a:latin typeface="Arial" panose="020B0604020202020204" pitchFamily="34" charset="0"/>
                <a:ea typeface="Calibri" panose="020F0502020204030204" pitchFamily="34" charset="0"/>
              </a:rPr>
              <a:t>on competencies and responsibilities.</a:t>
            </a:r>
            <a:endParaRPr lang="en-Z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813" y="980728"/>
            <a:ext cx="3253531" cy="1504490"/>
          </a:xfrm>
          <a:prstGeom prst="rect">
            <a:avLst/>
          </a:prstGeom>
        </p:spPr>
      </p:pic>
    </p:spTree>
    <p:extLst>
      <p:ext uri="{BB962C8B-B14F-4D97-AF65-F5344CB8AC3E}">
        <p14:creationId xmlns:p14="http://schemas.microsoft.com/office/powerpoint/2010/main" val="333398916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txBody>
          <a:bodyPr/>
          <a:lstStyle/>
          <a:p>
            <a:r>
              <a:rPr lang="en-ZA" sz="3200" b="1" dirty="0"/>
              <a:t>Statistics</a:t>
            </a:r>
          </a:p>
        </p:txBody>
      </p:sp>
      <p:sp>
        <p:nvSpPr>
          <p:cNvPr id="4" name="Slide Number Placeholder 3"/>
          <p:cNvSpPr>
            <a:spLocks noGrp="1"/>
          </p:cNvSpPr>
          <p:nvPr>
            <p:ph type="sldNum" sz="quarter" idx="12"/>
          </p:nvPr>
        </p:nvSpPr>
        <p:spPr/>
        <p:txBody>
          <a:bodyPr/>
          <a:lstStyle/>
          <a:p>
            <a:fld id="{8E940DF4-94BE-41DE-9B7E-ECB33340114A}" type="slidenum">
              <a:rPr lang="en-US" smtClean="0"/>
              <a:pPr/>
              <a:t>3</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744540254"/>
              </p:ext>
            </p:extLst>
          </p:nvPr>
        </p:nvGraphicFramePr>
        <p:xfrm>
          <a:off x="683568" y="1196752"/>
          <a:ext cx="7848872" cy="8080661"/>
        </p:xfrm>
        <a:graphic>
          <a:graphicData uri="http://schemas.openxmlformats.org/drawingml/2006/table">
            <a:tbl>
              <a:tblPr firstRow="1" bandRow="1">
                <a:tableStyleId>{2D5ABB26-0587-4C30-8999-92F81FD0307C}</a:tableStyleId>
              </a:tblPr>
              <a:tblGrid>
                <a:gridCol w="7848872">
                  <a:extLst>
                    <a:ext uri="{9D8B030D-6E8A-4147-A177-3AD203B41FA5}">
                      <a16:colId xmlns="" xmlns:a16="http://schemas.microsoft.com/office/drawing/2014/main" val="237452764"/>
                    </a:ext>
                  </a:extLst>
                </a:gridCol>
              </a:tblGrid>
              <a:tr h="7416908">
                <a:tc>
                  <a:txBody>
                    <a:bodyPr/>
                    <a:lstStyle/>
                    <a:p>
                      <a:pPr algn="l"/>
                      <a:r>
                        <a:rPr lang="en-ZA" sz="2400" b="1" u="sng" dirty="0"/>
                        <a:t>International</a:t>
                      </a:r>
                    </a:p>
                    <a:p>
                      <a:pPr algn="l"/>
                      <a:endParaRPr lang="en-ZA" sz="2400" b="1" u="sng" dirty="0"/>
                    </a:p>
                    <a:p>
                      <a:pPr marL="0" indent="0" algn="just">
                        <a:spcAft>
                          <a:spcPts val="600"/>
                        </a:spcAft>
                        <a:buFont typeface="Arial" panose="020B0604020202020204" pitchFamily="34" charset="0"/>
                        <a:buNone/>
                      </a:pPr>
                      <a:r>
                        <a:rPr lang="en-ZA" sz="1800" b="1" u="sng" dirty="0"/>
                        <a:t>Financial Reporting Council (FRC)</a:t>
                      </a:r>
                      <a:endParaRPr lang="en-ZA" sz="1800" b="1" u="none" dirty="0"/>
                    </a:p>
                    <a:p>
                      <a:pPr marL="0" indent="0" algn="just">
                        <a:buFont typeface="Arial" panose="020B0604020202020204" pitchFamily="34" charset="0"/>
                        <a:buNone/>
                      </a:pPr>
                      <a:r>
                        <a:rPr lang="en-ZA" sz="1800" b="0" i="1" u="none" dirty="0"/>
                        <a:t>“</a:t>
                      </a:r>
                      <a:r>
                        <a:rPr lang="en-ZA" sz="1800" b="0" i="1" u="none" strike="noStrike" kern="1200" baseline="0" dirty="0">
                          <a:solidFill>
                            <a:schemeClr val="tx1"/>
                          </a:solidFill>
                          <a:latin typeface="+mn-lt"/>
                          <a:ea typeface="+mn-ea"/>
                          <a:cs typeface="+mn-cs"/>
                        </a:rPr>
                        <a:t>We expect all the firms we inspect to make continuous improvements such that, by 2019, at least </a:t>
                      </a:r>
                      <a:r>
                        <a:rPr lang="en-ZA" sz="1800" b="1" i="1" u="none" strike="noStrike" kern="1200" baseline="0" dirty="0">
                          <a:solidFill>
                            <a:schemeClr val="tx1"/>
                          </a:solidFill>
                          <a:latin typeface="+mn-lt"/>
                          <a:ea typeface="+mn-ea"/>
                          <a:cs typeface="+mn-cs"/>
                        </a:rPr>
                        <a:t>90%</a:t>
                      </a:r>
                      <a:r>
                        <a:rPr lang="en-ZA" sz="1800" b="0" i="1" u="none" strike="noStrike" kern="1200" baseline="0" dirty="0">
                          <a:solidFill>
                            <a:schemeClr val="tx1"/>
                          </a:solidFill>
                          <a:latin typeface="+mn-lt"/>
                          <a:ea typeface="+mn-ea"/>
                          <a:cs typeface="+mn-cs"/>
                        </a:rPr>
                        <a:t> of FTSE 350 audits reviewed will be assessed as requiring no more than limited improvements.” </a:t>
                      </a:r>
                      <a:r>
                        <a:rPr lang="en-ZA" sz="1800" b="1" i="1" u="none" strike="noStrike" kern="1200" baseline="0" dirty="0">
                          <a:solidFill>
                            <a:schemeClr val="tx1"/>
                          </a:solidFill>
                          <a:latin typeface="+mn-lt"/>
                          <a:ea typeface="+mn-ea"/>
                          <a:cs typeface="+mn-cs"/>
                        </a:rPr>
                        <a:t>Effective RCA </a:t>
                      </a:r>
                      <a:r>
                        <a:rPr lang="en-ZA" sz="1800" b="0" i="1" u="none" strike="noStrike" kern="1200" baseline="0" dirty="0">
                          <a:solidFill>
                            <a:schemeClr val="tx1"/>
                          </a:solidFill>
                          <a:latin typeface="+mn-lt"/>
                          <a:ea typeface="+mn-ea"/>
                          <a:cs typeface="+mn-cs"/>
                        </a:rPr>
                        <a:t>should help to achieve this.</a:t>
                      </a:r>
                    </a:p>
                    <a:p>
                      <a:pPr marL="285750" indent="-285750" algn="l">
                        <a:buFont typeface="Arial" panose="020B0604020202020204" pitchFamily="34" charset="0"/>
                        <a:buChar char="•"/>
                      </a:pPr>
                      <a:endParaRPr lang="en-ZA" sz="1800" b="0" i="0" u="none" strike="noStrike" kern="1200" baseline="0" dirty="0">
                        <a:solidFill>
                          <a:schemeClr val="tx1"/>
                        </a:solidFill>
                        <a:latin typeface="+mn-lt"/>
                        <a:ea typeface="+mn-ea"/>
                        <a:cs typeface="+mn-cs"/>
                      </a:endParaRPr>
                    </a:p>
                    <a:p>
                      <a:pPr marL="0" indent="0" algn="just">
                        <a:spcAft>
                          <a:spcPts val="600"/>
                        </a:spcAft>
                        <a:buFont typeface="Arial" panose="020B0604020202020204" pitchFamily="34" charset="0"/>
                        <a:buNone/>
                      </a:pPr>
                      <a:r>
                        <a:rPr lang="en-ZA" sz="1800" b="1" i="0" u="sng" strike="noStrike" kern="1200" baseline="0" dirty="0">
                          <a:solidFill>
                            <a:schemeClr val="tx1"/>
                          </a:solidFill>
                          <a:latin typeface="+mn-lt"/>
                          <a:ea typeface="+mn-ea"/>
                          <a:cs typeface="+mn-cs"/>
                        </a:rPr>
                        <a:t>International Forum of Independent Audit Regulators (IFIAR)</a:t>
                      </a:r>
                      <a:endParaRPr lang="en-ZA" sz="1800" b="1" i="0" u="none" strike="noStrike" kern="1200" baseline="0" dirty="0">
                        <a:solidFill>
                          <a:schemeClr val="tx1"/>
                        </a:solidFill>
                        <a:latin typeface="+mn-lt"/>
                        <a:ea typeface="+mn-ea"/>
                        <a:cs typeface="+mn-cs"/>
                      </a:endParaRPr>
                    </a:p>
                    <a:p>
                      <a:pPr marL="0" indent="0" algn="just">
                        <a:buFont typeface="Arial" panose="020B0604020202020204" pitchFamily="34" charset="0"/>
                        <a:buNone/>
                      </a:pPr>
                      <a:r>
                        <a:rPr lang="en-ZA" sz="1800" b="0" i="0" u="none" strike="noStrike" kern="1200" baseline="0" dirty="0">
                          <a:solidFill>
                            <a:schemeClr val="tx1"/>
                          </a:solidFill>
                          <a:latin typeface="+mn-lt"/>
                          <a:ea typeface="+mn-ea"/>
                          <a:cs typeface="+mn-cs"/>
                        </a:rPr>
                        <a:t>Although the 2016 report showed only 1% improvement from 2015 on engagements with at least 1 finding, </a:t>
                      </a:r>
                      <a:r>
                        <a:rPr lang="en-ZA" sz="1800" i="1" kern="1200" dirty="0">
                          <a:solidFill>
                            <a:schemeClr val="tx1"/>
                          </a:solidFill>
                          <a:effectLst/>
                          <a:latin typeface="+mn-lt"/>
                          <a:ea typeface="+mn-ea"/>
                          <a:cs typeface="+mn-cs"/>
                        </a:rPr>
                        <a:t>IFIAR’s Global Audit Quality (GAQ) Working</a:t>
                      </a:r>
                      <a:r>
                        <a:rPr lang="en-ZA" sz="1800" i="0" kern="1200" baseline="0" dirty="0">
                          <a:solidFill>
                            <a:schemeClr val="tx1"/>
                          </a:solidFill>
                          <a:effectLst/>
                          <a:latin typeface="+mn-lt"/>
                          <a:ea typeface="+mn-ea"/>
                          <a:cs typeface="+mn-cs"/>
                        </a:rPr>
                        <a:t> </a:t>
                      </a:r>
                      <a:r>
                        <a:rPr lang="en-ZA" sz="1800" i="1" kern="1200" dirty="0">
                          <a:solidFill>
                            <a:schemeClr val="tx1"/>
                          </a:solidFill>
                          <a:effectLst/>
                          <a:latin typeface="+mn-lt"/>
                          <a:ea typeface="+mn-ea"/>
                          <a:cs typeface="+mn-cs"/>
                        </a:rPr>
                        <a:t>Group and the GPPC networks undertook an initiative aimed to </a:t>
                      </a:r>
                      <a:r>
                        <a:rPr lang="en-ZA" sz="1800" b="1" i="1" kern="1200" dirty="0">
                          <a:solidFill>
                            <a:schemeClr val="tx1"/>
                          </a:solidFill>
                          <a:effectLst/>
                          <a:latin typeface="+mn-lt"/>
                          <a:ea typeface="+mn-ea"/>
                          <a:cs typeface="+mn-cs"/>
                        </a:rPr>
                        <a:t>reduce</a:t>
                      </a:r>
                      <a:r>
                        <a:rPr lang="en-ZA" sz="1800" i="1" kern="1200" dirty="0">
                          <a:solidFill>
                            <a:schemeClr val="tx1"/>
                          </a:solidFill>
                          <a:effectLst/>
                          <a:latin typeface="+mn-lt"/>
                          <a:ea typeface="+mn-ea"/>
                          <a:cs typeface="+mn-cs"/>
                        </a:rPr>
                        <a:t> the frequency of inspection</a:t>
                      </a:r>
                      <a:r>
                        <a:rPr lang="en-ZA" sz="1800" i="0" kern="1200" baseline="0" dirty="0">
                          <a:solidFill>
                            <a:schemeClr val="tx1"/>
                          </a:solidFill>
                          <a:effectLst/>
                          <a:latin typeface="+mn-lt"/>
                          <a:ea typeface="+mn-ea"/>
                          <a:cs typeface="+mn-cs"/>
                        </a:rPr>
                        <a:t> </a:t>
                      </a:r>
                      <a:r>
                        <a:rPr lang="en-ZA" sz="1800" i="1" kern="1200" dirty="0">
                          <a:solidFill>
                            <a:schemeClr val="tx1"/>
                          </a:solidFill>
                          <a:effectLst/>
                          <a:latin typeface="+mn-lt"/>
                          <a:ea typeface="+mn-ea"/>
                          <a:cs typeface="+mn-cs"/>
                        </a:rPr>
                        <a:t>findings </a:t>
                      </a:r>
                      <a:r>
                        <a:rPr lang="en-ZA" sz="1800" b="1" i="1" kern="1200" dirty="0">
                          <a:solidFill>
                            <a:schemeClr val="tx1"/>
                          </a:solidFill>
                          <a:effectLst/>
                          <a:latin typeface="+mn-lt"/>
                          <a:ea typeface="+mn-ea"/>
                          <a:cs typeface="+mn-cs"/>
                        </a:rPr>
                        <a:t>by at least 25%</a:t>
                      </a:r>
                      <a:r>
                        <a:rPr lang="en-ZA" sz="1800" i="1" kern="1200" dirty="0">
                          <a:solidFill>
                            <a:schemeClr val="tx1"/>
                          </a:solidFill>
                          <a:effectLst/>
                          <a:latin typeface="+mn-lt"/>
                          <a:ea typeface="+mn-ea"/>
                          <a:cs typeface="+mn-cs"/>
                        </a:rPr>
                        <a:t>, on an aggregate basis</a:t>
                      </a:r>
                      <a:r>
                        <a:rPr lang="en-ZA" sz="1800" i="0" kern="1200" baseline="0" dirty="0">
                          <a:solidFill>
                            <a:schemeClr val="tx1"/>
                          </a:solidFill>
                          <a:effectLst/>
                          <a:latin typeface="+mn-lt"/>
                          <a:ea typeface="+mn-ea"/>
                          <a:cs typeface="+mn-cs"/>
                        </a:rPr>
                        <a:t> </a:t>
                      </a:r>
                      <a:r>
                        <a:rPr lang="en-ZA" sz="1800" i="1" kern="1200" dirty="0">
                          <a:solidFill>
                            <a:schemeClr val="tx1"/>
                          </a:solidFill>
                          <a:effectLst/>
                          <a:latin typeface="+mn-lt"/>
                          <a:ea typeface="+mn-ea"/>
                          <a:cs typeface="+mn-cs"/>
                        </a:rPr>
                        <a:t>across the GPPC networks </a:t>
                      </a:r>
                      <a:r>
                        <a:rPr lang="en-ZA" sz="1800" b="1" i="1" kern="1200" dirty="0">
                          <a:solidFill>
                            <a:schemeClr val="tx1"/>
                          </a:solidFill>
                          <a:effectLst/>
                          <a:latin typeface="+mn-lt"/>
                          <a:ea typeface="+mn-ea"/>
                          <a:cs typeface="+mn-cs"/>
                        </a:rPr>
                        <a:t>over four years through RCA</a:t>
                      </a:r>
                      <a:r>
                        <a:rPr lang="en-ZA" sz="1800" i="1" kern="1200" dirty="0">
                          <a:solidFill>
                            <a:schemeClr val="tx1"/>
                          </a:solidFill>
                          <a:effectLst/>
                          <a:latin typeface="+mn-lt"/>
                          <a:ea typeface="+mn-ea"/>
                          <a:cs typeface="+mn-cs"/>
                        </a:rPr>
                        <a:t>.</a:t>
                      </a:r>
                      <a:endParaRPr lang="en-ZA" sz="1800" b="0" u="none" dirty="0"/>
                    </a:p>
                    <a:p>
                      <a:pPr algn="ctr"/>
                      <a:endParaRPr lang="en-ZA" sz="28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aseline="0" dirty="0"/>
                    </a:p>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3681864931"/>
                  </a:ext>
                </a:extLst>
              </a:tr>
              <a:tr h="663753">
                <a:tc>
                  <a:txBody>
                    <a:bodyPr/>
                    <a:lstStyle/>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1922281427"/>
                  </a:ext>
                </a:extLst>
              </a:tr>
            </a:tbl>
          </a:graphicData>
        </a:graphic>
      </p:graphicFrame>
      <p:pic>
        <p:nvPicPr>
          <p:cNvPr id="7" name="Picture 6"/>
          <p:cNvPicPr>
            <a:picLocks noChangeAspect="1"/>
          </p:cNvPicPr>
          <p:nvPr/>
        </p:nvPicPr>
        <p:blipFill>
          <a:blip r:embed="rId3"/>
          <a:stretch>
            <a:fillRect/>
          </a:stretch>
        </p:blipFill>
        <p:spPr>
          <a:xfrm>
            <a:off x="6156176" y="862980"/>
            <a:ext cx="1952625" cy="1485900"/>
          </a:xfrm>
          <a:prstGeom prst="rect">
            <a:avLst/>
          </a:prstGeom>
        </p:spPr>
      </p:pic>
    </p:spTree>
    <p:extLst>
      <p:ext uri="{BB962C8B-B14F-4D97-AF65-F5344CB8AC3E}">
        <p14:creationId xmlns:p14="http://schemas.microsoft.com/office/powerpoint/2010/main" val="4061751736"/>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2F697E-A364-4946-A855-CF7385C212CE}" type="slidenum">
              <a:rPr lang="en-US" smtClean="0"/>
              <a:pPr/>
              <a:t>30</a:t>
            </a:fld>
            <a:endParaRPr lang="en-US" dirty="0"/>
          </a:p>
        </p:txBody>
      </p:sp>
      <p:sp>
        <p:nvSpPr>
          <p:cNvPr id="3" name="Rectangle 2"/>
          <p:cNvSpPr/>
          <p:nvPr/>
        </p:nvSpPr>
        <p:spPr>
          <a:xfrm>
            <a:off x="371061" y="768760"/>
            <a:ext cx="7711482" cy="3303981"/>
          </a:xfrm>
          <a:prstGeom prst="rect">
            <a:avLst/>
          </a:prstGeom>
        </p:spPr>
        <p:txBody>
          <a:bodyPr wrap="square">
            <a:spAutoFit/>
          </a:bodyPr>
          <a:lstStyle/>
          <a:p>
            <a:pPr marL="0" marR="0">
              <a:lnSpc>
                <a:spcPct val="115000"/>
              </a:lnSpc>
              <a:spcBef>
                <a:spcPts val="0"/>
              </a:spcBef>
              <a:spcAft>
                <a:spcPts val="0"/>
              </a:spcAft>
            </a:pPr>
            <a:endParaRPr lang="en-ZA" b="1" u="sng" dirty="0">
              <a:latin typeface="Arial" panose="020B0604020202020204" pitchFamily="34" charset="0"/>
              <a:ea typeface="Calibri" panose="020F0502020204030204" pitchFamily="34" charset="0"/>
            </a:endParaRPr>
          </a:p>
          <a:p>
            <a:endParaRPr lang="en-ZA" sz="2000" b="1" u="sng" dirty="0"/>
          </a:p>
          <a:p>
            <a:r>
              <a:rPr lang="en-ZA" sz="2000" b="1" u="sng" dirty="0"/>
              <a:t>Personal, </a:t>
            </a:r>
            <a:r>
              <a:rPr lang="en-ZA" sz="2000" b="1" u="sng" dirty="0" smtClean="0"/>
              <a:t>Ethical </a:t>
            </a:r>
            <a:r>
              <a:rPr lang="en-ZA" sz="2000" b="1" u="sng" dirty="0"/>
              <a:t>and </a:t>
            </a:r>
            <a:r>
              <a:rPr lang="en-ZA" sz="2000" b="1" u="sng" dirty="0" smtClean="0"/>
              <a:t>Attitude </a:t>
            </a:r>
            <a:r>
              <a:rPr lang="en-ZA" sz="2000" b="1" u="sng" dirty="0"/>
              <a:t>issues </a:t>
            </a:r>
          </a:p>
          <a:p>
            <a:endParaRPr lang="en-ZA" sz="2000" b="1" u="sng" dirty="0"/>
          </a:p>
          <a:p>
            <a:r>
              <a:rPr lang="en-ZA" sz="2000" dirty="0"/>
              <a:t>• </a:t>
            </a:r>
            <a:r>
              <a:rPr lang="en-ZA" dirty="0"/>
              <a:t>A </a:t>
            </a:r>
            <a:r>
              <a:rPr lang="en-ZA" b="1" dirty="0"/>
              <a:t>mindset</a:t>
            </a:r>
            <a:r>
              <a:rPr lang="en-ZA" dirty="0"/>
              <a:t> that is prepared to cut corners (perhaps due to </a:t>
            </a:r>
            <a:r>
              <a:rPr lang="en-ZA" dirty="0" smtClean="0"/>
              <a:t>complacency </a:t>
            </a:r>
            <a:r>
              <a:rPr lang="en-ZA" dirty="0"/>
              <a:t>or a desire to keep to original timetables and budgets).</a:t>
            </a:r>
          </a:p>
          <a:p>
            <a:endParaRPr lang="en-ZA" dirty="0"/>
          </a:p>
          <a:p>
            <a:r>
              <a:rPr lang="en-ZA" dirty="0"/>
              <a:t>• Unwillingness to acknowledge or </a:t>
            </a:r>
            <a:r>
              <a:rPr lang="en-ZA" b="1" dirty="0"/>
              <a:t>learn from mistakes</a:t>
            </a:r>
            <a:r>
              <a:rPr lang="en-ZA" dirty="0"/>
              <a:t>.</a:t>
            </a:r>
          </a:p>
          <a:p>
            <a:endParaRPr lang="en-ZA" dirty="0"/>
          </a:p>
          <a:p>
            <a:r>
              <a:rPr lang="en-ZA" dirty="0"/>
              <a:t>• Being unwilling or unable to </a:t>
            </a:r>
            <a:r>
              <a:rPr lang="en-ZA" b="1" dirty="0"/>
              <a:t>direct, supervise or review effectively</a:t>
            </a:r>
            <a:r>
              <a:rPr lang="en-ZA" dirty="0"/>
              <a:t>, even </a:t>
            </a:r>
            <a:r>
              <a:rPr lang="en-ZA" dirty="0" smtClean="0"/>
              <a:t>when </a:t>
            </a:r>
            <a:r>
              <a:rPr lang="en-ZA" dirty="0"/>
              <a:t>resources are available and procedures require this.</a:t>
            </a:r>
          </a:p>
        </p:txBody>
      </p:sp>
      <p:sp>
        <p:nvSpPr>
          <p:cNvPr id="5" name="Title 1"/>
          <p:cNvSpPr txBox="1">
            <a:spLocks/>
          </p:cNvSpPr>
          <p:nvPr/>
        </p:nvSpPr>
        <p:spPr>
          <a:xfrm>
            <a:off x="457200" y="274638"/>
            <a:ext cx="8229600" cy="490066"/>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ZA" sz="3200" b="1" kern="0" dirty="0"/>
              <a:t>Principles of RCA (</a:t>
            </a:r>
            <a:r>
              <a:rPr lang="en-ZA" sz="3200" b="1" kern="0" dirty="0" err="1"/>
              <a:t>cont</a:t>
            </a:r>
            <a:r>
              <a:rPr lang="en-ZA" sz="3200" b="1" kern="0" dirty="0"/>
              <a:t> …)</a:t>
            </a:r>
            <a:endParaRPr lang="en-ZA" sz="3200" kern="0" dirty="0"/>
          </a:p>
        </p:txBody>
      </p:sp>
      <p:pic>
        <p:nvPicPr>
          <p:cNvPr id="8" name="Picture 7"/>
          <p:cNvPicPr>
            <a:picLocks noChangeAspect="1"/>
          </p:cNvPicPr>
          <p:nvPr/>
        </p:nvPicPr>
        <p:blipFill>
          <a:blip r:embed="rId2"/>
          <a:stretch>
            <a:fillRect/>
          </a:stretch>
        </p:blipFill>
        <p:spPr>
          <a:xfrm>
            <a:off x="1763688" y="4072741"/>
            <a:ext cx="2880320" cy="2228850"/>
          </a:xfrm>
          <a:prstGeom prst="rect">
            <a:avLst/>
          </a:prstGeom>
        </p:spPr>
      </p:pic>
    </p:spTree>
    <p:extLst>
      <p:ext uri="{BB962C8B-B14F-4D97-AF65-F5344CB8AC3E}">
        <p14:creationId xmlns:p14="http://schemas.microsoft.com/office/powerpoint/2010/main" val="83309034"/>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n-ZA" sz="3200" b="1" dirty="0"/>
              <a:t>Principles of RCA (</a:t>
            </a:r>
            <a:r>
              <a:rPr lang="en-ZA" sz="3200" b="1" dirty="0" err="1"/>
              <a:t>cont</a:t>
            </a:r>
            <a:r>
              <a:rPr lang="en-ZA" sz="3200" b="1" dirty="0"/>
              <a:t> …)</a:t>
            </a:r>
            <a:endParaRPr lang="en-ZA" sz="3200" dirty="0"/>
          </a:p>
        </p:txBody>
      </p:sp>
      <p:sp>
        <p:nvSpPr>
          <p:cNvPr id="4" name="Slide Number Placeholder 3"/>
          <p:cNvSpPr>
            <a:spLocks noGrp="1"/>
          </p:cNvSpPr>
          <p:nvPr>
            <p:ph type="sldNum" sz="quarter" idx="12"/>
          </p:nvPr>
        </p:nvSpPr>
        <p:spPr/>
        <p:txBody>
          <a:bodyPr/>
          <a:lstStyle/>
          <a:p>
            <a:fld id="{8E940DF4-94BE-41DE-9B7E-ECB33340114A}" type="slidenum">
              <a:rPr lang="en-US" smtClean="0"/>
              <a:pPr/>
              <a:t>31</a:t>
            </a:fld>
            <a:endParaRPr lang="en-US" dirty="0"/>
          </a:p>
        </p:txBody>
      </p:sp>
      <p:sp>
        <p:nvSpPr>
          <p:cNvPr id="6" name="Rectangle 5"/>
          <p:cNvSpPr/>
          <p:nvPr/>
        </p:nvSpPr>
        <p:spPr>
          <a:xfrm>
            <a:off x="282352" y="1577112"/>
            <a:ext cx="7715200" cy="4001095"/>
          </a:xfrm>
          <a:prstGeom prst="rect">
            <a:avLst/>
          </a:prstGeom>
        </p:spPr>
        <p:txBody>
          <a:bodyPr wrap="square">
            <a:spAutoFit/>
          </a:bodyPr>
          <a:lstStyle/>
          <a:p>
            <a:r>
              <a:rPr lang="en-ZA" sz="2000" b="1" u="sng" dirty="0"/>
              <a:t>Process issues </a:t>
            </a:r>
          </a:p>
          <a:p>
            <a:endParaRPr lang="en-ZA" dirty="0"/>
          </a:p>
          <a:p>
            <a:endParaRPr lang="en-ZA" dirty="0"/>
          </a:p>
          <a:p>
            <a:r>
              <a:rPr lang="en-ZA" dirty="0"/>
              <a:t>• Issues arising from the </a:t>
            </a:r>
            <a:r>
              <a:rPr lang="en-ZA" b="1" dirty="0"/>
              <a:t>firm’s policies and procedures </a:t>
            </a:r>
            <a:r>
              <a:rPr lang="en-ZA" dirty="0"/>
              <a:t>– are they well   framed; are there gaps; are they well understood and complied with?</a:t>
            </a:r>
          </a:p>
          <a:p>
            <a:r>
              <a:rPr lang="en-ZA" dirty="0"/>
              <a:t> </a:t>
            </a:r>
          </a:p>
          <a:p>
            <a:r>
              <a:rPr lang="en-ZA" dirty="0"/>
              <a:t>• Does on-the-job </a:t>
            </a:r>
            <a:r>
              <a:rPr lang="en-ZA" b="1" dirty="0"/>
              <a:t>mentoring and reviewing </a:t>
            </a:r>
            <a:r>
              <a:rPr lang="en-ZA" dirty="0"/>
              <a:t>happen in the way they should? </a:t>
            </a:r>
          </a:p>
          <a:p>
            <a:endParaRPr lang="en-ZA" dirty="0"/>
          </a:p>
          <a:p>
            <a:r>
              <a:rPr lang="en-ZA" dirty="0"/>
              <a:t>• Does the staff </a:t>
            </a:r>
            <a:r>
              <a:rPr lang="en-ZA" b="1" dirty="0"/>
              <a:t>appraisal system </a:t>
            </a:r>
            <a:r>
              <a:rPr lang="en-ZA" dirty="0"/>
              <a:t>drive improvement or is it cosmetic?</a:t>
            </a:r>
          </a:p>
          <a:p>
            <a:r>
              <a:rPr lang="en-ZA" dirty="0"/>
              <a:t> </a:t>
            </a:r>
          </a:p>
          <a:p>
            <a:r>
              <a:rPr lang="en-ZA" dirty="0"/>
              <a:t>• Failure to </a:t>
            </a:r>
            <a:r>
              <a:rPr lang="en-ZA" b="1" dirty="0"/>
              <a:t>consult</a:t>
            </a:r>
            <a:r>
              <a:rPr lang="en-ZA" dirty="0"/>
              <a:t> when appropriate.</a:t>
            </a:r>
          </a:p>
          <a:p>
            <a:endParaRPr lang="en-ZA" dirty="0"/>
          </a:p>
          <a:p>
            <a:r>
              <a:rPr lang="en-ZA" dirty="0"/>
              <a:t>• </a:t>
            </a:r>
            <a:r>
              <a:rPr lang="en-ZA" b="1" dirty="0"/>
              <a:t>Poor project management</a:t>
            </a:r>
            <a:r>
              <a:rPr lang="en-ZA" dirty="0"/>
              <a:t>, incl. leaving issues to the end of the audit.</a:t>
            </a:r>
          </a:p>
        </p:txBody>
      </p:sp>
      <p:graphicFrame>
        <p:nvGraphicFramePr>
          <p:cNvPr id="5" name="Diagram 4"/>
          <p:cNvGraphicFramePr/>
          <p:nvPr>
            <p:extLst>
              <p:ext uri="{D42A27DB-BD31-4B8C-83A1-F6EECF244321}">
                <p14:modId xmlns:p14="http://schemas.microsoft.com/office/powerpoint/2010/main" val="3202879188"/>
              </p:ext>
            </p:extLst>
          </p:nvPr>
        </p:nvGraphicFramePr>
        <p:xfrm>
          <a:off x="1944216" y="908720"/>
          <a:ext cx="2915816" cy="158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057390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n-ZA" sz="3200" b="1" dirty="0"/>
              <a:t>Principles of RCA (</a:t>
            </a:r>
            <a:r>
              <a:rPr lang="en-ZA" sz="3200" b="1" dirty="0" err="1"/>
              <a:t>cont</a:t>
            </a:r>
            <a:r>
              <a:rPr lang="en-ZA" sz="3200" b="1" dirty="0"/>
              <a:t> …)</a:t>
            </a:r>
            <a:endParaRPr lang="en-ZA" sz="3200" dirty="0"/>
          </a:p>
        </p:txBody>
      </p:sp>
      <p:sp>
        <p:nvSpPr>
          <p:cNvPr id="4" name="Slide Number Placeholder 3"/>
          <p:cNvSpPr>
            <a:spLocks noGrp="1"/>
          </p:cNvSpPr>
          <p:nvPr>
            <p:ph type="sldNum" sz="quarter" idx="12"/>
          </p:nvPr>
        </p:nvSpPr>
        <p:spPr/>
        <p:txBody>
          <a:bodyPr/>
          <a:lstStyle/>
          <a:p>
            <a:fld id="{8E940DF4-94BE-41DE-9B7E-ECB33340114A}" type="slidenum">
              <a:rPr lang="en-US" smtClean="0"/>
              <a:pPr/>
              <a:t>32</a:t>
            </a:fld>
            <a:endParaRPr lang="en-US" dirty="0"/>
          </a:p>
        </p:txBody>
      </p:sp>
      <p:sp>
        <p:nvSpPr>
          <p:cNvPr id="6" name="Rectangle 5"/>
          <p:cNvSpPr/>
          <p:nvPr/>
        </p:nvSpPr>
        <p:spPr>
          <a:xfrm>
            <a:off x="525193" y="1128807"/>
            <a:ext cx="7715200" cy="1661993"/>
          </a:xfrm>
          <a:prstGeom prst="rect">
            <a:avLst/>
          </a:prstGeom>
        </p:spPr>
        <p:txBody>
          <a:bodyPr wrap="square">
            <a:spAutoFit/>
          </a:bodyPr>
          <a:lstStyle/>
          <a:p>
            <a:r>
              <a:rPr lang="en-ZA" sz="2000" b="1" u="sng" dirty="0"/>
              <a:t>Leadership issues </a:t>
            </a:r>
          </a:p>
          <a:p>
            <a:endParaRPr lang="en-ZA" dirty="0"/>
          </a:p>
          <a:p>
            <a:pPr marL="285750" indent="-285750">
              <a:spcAft>
                <a:spcPts val="600"/>
              </a:spcAft>
              <a:buFont typeface="Arial" panose="020B0604020202020204" pitchFamily="34" charset="0"/>
              <a:buChar char="•"/>
            </a:pPr>
            <a:r>
              <a:rPr lang="en-ZA" dirty="0"/>
              <a:t>Do staff receive appropriate </a:t>
            </a:r>
            <a:r>
              <a:rPr lang="en-ZA" b="1" dirty="0"/>
              <a:t>leadership?</a:t>
            </a:r>
            <a:r>
              <a:rPr lang="en-ZA" dirty="0"/>
              <a:t> </a:t>
            </a:r>
          </a:p>
          <a:p>
            <a:pPr marL="285750" indent="-285750">
              <a:spcAft>
                <a:spcPts val="600"/>
              </a:spcAft>
              <a:buFont typeface="Arial" panose="020B0604020202020204" pitchFamily="34" charset="0"/>
              <a:buChar char="•"/>
            </a:pPr>
            <a:r>
              <a:rPr lang="en-ZA" dirty="0"/>
              <a:t>Is </a:t>
            </a:r>
            <a:r>
              <a:rPr lang="en-ZA" b="1" dirty="0"/>
              <a:t>change</a:t>
            </a:r>
            <a:r>
              <a:rPr lang="en-ZA" dirty="0"/>
              <a:t> effected when required? </a:t>
            </a:r>
          </a:p>
          <a:p>
            <a:pPr marL="285750" indent="-285750">
              <a:spcAft>
                <a:spcPts val="600"/>
              </a:spcAft>
              <a:buFont typeface="Arial" panose="020B0604020202020204" pitchFamily="34" charset="0"/>
              <a:buChar char="•"/>
            </a:pPr>
            <a:r>
              <a:rPr lang="en-ZA" dirty="0"/>
              <a:t>Is leadership </a:t>
            </a:r>
            <a:r>
              <a:rPr lang="en-ZA" b="1" dirty="0"/>
              <a:t>cosmetic or real? </a:t>
            </a:r>
            <a:r>
              <a:rPr lang="en-ZA" dirty="0"/>
              <a:t>(Do actions belie words?)</a:t>
            </a:r>
          </a:p>
        </p:txBody>
      </p:sp>
      <p:sp>
        <p:nvSpPr>
          <p:cNvPr id="7" name="Rectangle 6"/>
          <p:cNvSpPr/>
          <p:nvPr/>
        </p:nvSpPr>
        <p:spPr>
          <a:xfrm>
            <a:off x="3693293" y="1003375"/>
            <a:ext cx="4695131" cy="769441"/>
          </a:xfrm>
          <a:prstGeom prst="rect">
            <a:avLst/>
          </a:prstGeom>
          <a:noFill/>
          <a:ln>
            <a:solidFill>
              <a:schemeClr val="lt1">
                <a:hueOff val="0"/>
                <a:satOff val="0"/>
                <a:lumOff val="0"/>
              </a:schemeClr>
            </a:solidFill>
          </a:ln>
        </p:spPr>
        <p:txBody>
          <a:bodyPr wrap="none" lIns="91440" tIns="45720" rIns="91440" bIns="45720">
            <a:spAutoFit/>
          </a:bodyPr>
          <a:lstStyle/>
          <a:p>
            <a:pPr algn="ctr"/>
            <a:r>
              <a:rPr lang="en-ZA" sz="4400" b="1" cap="none" spc="0" dirty="0">
                <a:ln w="22225">
                  <a:solidFill>
                    <a:schemeClr val="accent2"/>
                  </a:solidFill>
                  <a:prstDash val="solid"/>
                </a:ln>
                <a:solidFill>
                  <a:schemeClr val="accent2">
                    <a:lumMod val="40000"/>
                    <a:lumOff val="60000"/>
                  </a:schemeClr>
                </a:solidFill>
                <a:effectLst/>
              </a:rPr>
              <a:t>Tone @ the Top !</a:t>
            </a:r>
          </a:p>
        </p:txBody>
      </p:sp>
      <p:sp>
        <p:nvSpPr>
          <p:cNvPr id="5" name="Rectangle 4"/>
          <p:cNvSpPr/>
          <p:nvPr/>
        </p:nvSpPr>
        <p:spPr>
          <a:xfrm>
            <a:off x="525193" y="3284984"/>
            <a:ext cx="7272808" cy="3046988"/>
          </a:xfrm>
          <a:prstGeom prst="rect">
            <a:avLst/>
          </a:prstGeom>
        </p:spPr>
        <p:txBody>
          <a:bodyPr wrap="square">
            <a:spAutoFit/>
          </a:bodyPr>
          <a:lstStyle/>
          <a:p>
            <a:r>
              <a:rPr lang="en-ZA" sz="2000" b="1" u="sng" dirty="0"/>
              <a:t>Client issues</a:t>
            </a:r>
          </a:p>
          <a:p>
            <a:endParaRPr lang="en-ZA" b="1" u="sng" dirty="0"/>
          </a:p>
          <a:p>
            <a:pPr marL="285750" indent="-285750" algn="just">
              <a:spcAft>
                <a:spcPts val="600"/>
              </a:spcAft>
              <a:buFont typeface="Arial" panose="020B0604020202020204" pitchFamily="34" charset="0"/>
              <a:buChar char="•"/>
            </a:pPr>
            <a:r>
              <a:rPr lang="en-ZA" dirty="0"/>
              <a:t>Can the firm be fairly expected to </a:t>
            </a:r>
            <a:r>
              <a:rPr lang="en-ZA" b="1" dirty="0"/>
              <a:t>serve</a:t>
            </a:r>
            <a:r>
              <a:rPr lang="en-ZA" dirty="0"/>
              <a:t> its client base? (Consider: competence, resources and specialities.)</a:t>
            </a:r>
            <a:endParaRPr lang="en-ZA" b="1" u="sng" dirty="0"/>
          </a:p>
          <a:p>
            <a:pPr marL="285750" indent="-285750" algn="just">
              <a:spcAft>
                <a:spcPts val="600"/>
              </a:spcAft>
              <a:buFont typeface="Arial" panose="020B0604020202020204" pitchFamily="34" charset="0"/>
              <a:buChar char="•"/>
            </a:pPr>
            <a:r>
              <a:rPr lang="en-ZA" dirty="0"/>
              <a:t>Are review findings rooted in </a:t>
            </a:r>
            <a:r>
              <a:rPr lang="en-ZA" b="1" dirty="0"/>
              <a:t>difficulties with client </a:t>
            </a:r>
            <a:r>
              <a:rPr lang="en-ZA" dirty="0"/>
              <a:t>interaction? For example, fee pressure, an unreasonable client-imposed deadline to complete the audit, poor quality or information arriving late from the client.</a:t>
            </a:r>
            <a:endParaRPr lang="en-ZA" b="1" u="sng" dirty="0"/>
          </a:p>
          <a:p>
            <a:endParaRPr lang="en-ZA" b="1" u="sng" dirty="0"/>
          </a:p>
          <a:p>
            <a:r>
              <a:rPr lang="en-ZA" b="1" u="sng" dirty="0"/>
              <a:t> </a:t>
            </a:r>
          </a:p>
        </p:txBody>
      </p:sp>
    </p:spTree>
    <p:extLst>
      <p:ext uri="{BB962C8B-B14F-4D97-AF65-F5344CB8AC3E}">
        <p14:creationId xmlns:p14="http://schemas.microsoft.com/office/powerpoint/2010/main" val="195979570"/>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n-ZA" sz="3200" b="1" dirty="0"/>
              <a:t>Principles of RCA (</a:t>
            </a:r>
            <a:r>
              <a:rPr lang="en-ZA" sz="3200" b="1" dirty="0" err="1"/>
              <a:t>cont</a:t>
            </a:r>
            <a:r>
              <a:rPr lang="en-ZA" sz="3200" b="1" dirty="0"/>
              <a:t> …)</a:t>
            </a:r>
            <a:endParaRPr lang="en-ZA" sz="3200" dirty="0"/>
          </a:p>
        </p:txBody>
      </p:sp>
      <p:sp>
        <p:nvSpPr>
          <p:cNvPr id="4" name="Slide Number Placeholder 3"/>
          <p:cNvSpPr>
            <a:spLocks noGrp="1"/>
          </p:cNvSpPr>
          <p:nvPr>
            <p:ph type="sldNum" sz="quarter" idx="12"/>
          </p:nvPr>
        </p:nvSpPr>
        <p:spPr/>
        <p:txBody>
          <a:bodyPr/>
          <a:lstStyle/>
          <a:p>
            <a:fld id="{8E940DF4-94BE-41DE-9B7E-ECB33340114A}" type="slidenum">
              <a:rPr lang="en-US" smtClean="0"/>
              <a:pPr/>
              <a:t>33</a:t>
            </a:fld>
            <a:endParaRPr lang="en-US" dirty="0"/>
          </a:p>
        </p:txBody>
      </p:sp>
      <p:sp>
        <p:nvSpPr>
          <p:cNvPr id="6" name="Rectangle 5"/>
          <p:cNvSpPr/>
          <p:nvPr/>
        </p:nvSpPr>
        <p:spPr>
          <a:xfrm>
            <a:off x="571576" y="938055"/>
            <a:ext cx="7715200" cy="4616648"/>
          </a:xfrm>
          <a:prstGeom prst="rect">
            <a:avLst/>
          </a:prstGeom>
        </p:spPr>
        <p:txBody>
          <a:bodyPr wrap="square">
            <a:spAutoFit/>
          </a:bodyPr>
          <a:lstStyle/>
          <a:p>
            <a:pPr algn="just"/>
            <a:r>
              <a:rPr lang="en-ZA" sz="2000" b="1" dirty="0" smtClean="0"/>
              <a:t>Link </a:t>
            </a:r>
            <a:r>
              <a:rPr lang="en-ZA" sz="2000" b="1" dirty="0"/>
              <a:t>to ISQC 1 Para. 26:</a:t>
            </a:r>
            <a:r>
              <a:rPr lang="en-ZA" sz="2000" dirty="0"/>
              <a:t> “</a:t>
            </a:r>
            <a:r>
              <a:rPr lang="en-US" sz="2000" dirty="0"/>
              <a:t>The firm shall establish policies and procedures for the </a:t>
            </a:r>
            <a:r>
              <a:rPr lang="en-US" sz="2000" b="1" dirty="0"/>
              <a:t>acceptance and continuance </a:t>
            </a:r>
            <a:r>
              <a:rPr lang="en-US" sz="2000" dirty="0"/>
              <a:t>of client relationships and specific engagements, designed to provide the firm with reasonable assurance that it will only undertake or continue relationships and engagements where the firm: </a:t>
            </a:r>
            <a:endParaRPr lang="en-ZA" sz="2000" dirty="0"/>
          </a:p>
          <a:p>
            <a:r>
              <a:rPr lang="en-US" sz="2000" dirty="0"/>
              <a:t>(a) Is </a:t>
            </a:r>
            <a:r>
              <a:rPr lang="en-US" sz="2000" b="1" dirty="0"/>
              <a:t>competent</a:t>
            </a:r>
            <a:r>
              <a:rPr lang="en-US" sz="2000" dirty="0"/>
              <a:t> to perform the engagement and has the </a:t>
            </a:r>
            <a:r>
              <a:rPr lang="en-US" sz="2000" b="1" dirty="0"/>
              <a:t>capabilities</a:t>
            </a:r>
            <a:r>
              <a:rPr lang="en-US" sz="2000" dirty="0"/>
              <a:t>, including </a:t>
            </a:r>
            <a:r>
              <a:rPr lang="en-US" sz="2000" b="1" dirty="0"/>
              <a:t>time and resources</a:t>
            </a:r>
            <a:r>
              <a:rPr lang="en-US" sz="2000" dirty="0"/>
              <a:t>, to do so; (Ref: Para. A18, A23)</a:t>
            </a:r>
            <a:endParaRPr lang="en-ZA" sz="2000" dirty="0"/>
          </a:p>
          <a:p>
            <a:r>
              <a:rPr lang="en-US" sz="2000" dirty="0"/>
              <a:t>(b) Can comply with relevant </a:t>
            </a:r>
            <a:r>
              <a:rPr lang="en-US" sz="2000" b="1" dirty="0"/>
              <a:t>ethical requirements</a:t>
            </a:r>
            <a:r>
              <a:rPr lang="en-US" sz="2000" dirty="0"/>
              <a:t>; and</a:t>
            </a:r>
            <a:endParaRPr lang="en-ZA" sz="2000" dirty="0"/>
          </a:p>
          <a:p>
            <a:r>
              <a:rPr lang="en-US" sz="2000" dirty="0"/>
              <a:t>(c) Has considered </a:t>
            </a:r>
            <a:r>
              <a:rPr lang="en-US" sz="2000" b="1" dirty="0"/>
              <a:t>the integrity of the client</a:t>
            </a:r>
            <a:r>
              <a:rPr lang="en-US" sz="2000" dirty="0"/>
              <a:t>, and does not have information that would lead it to conclude that the client lacks integrity. (Ref: Para. A19-A20, A23)” </a:t>
            </a:r>
            <a:endParaRPr lang="en-ZA" sz="2000" dirty="0"/>
          </a:p>
          <a:p>
            <a:endParaRPr lang="en-ZA" dirty="0"/>
          </a:p>
          <a:p>
            <a:endParaRPr lang="en-ZA" dirty="0"/>
          </a:p>
          <a:p>
            <a:r>
              <a:rPr lang="en-ZA" dirty="0"/>
              <a:t>•</a:t>
            </a:r>
          </a:p>
        </p:txBody>
      </p:sp>
      <p:sp>
        <p:nvSpPr>
          <p:cNvPr id="5" name="Rectangle 4"/>
          <p:cNvSpPr/>
          <p:nvPr/>
        </p:nvSpPr>
        <p:spPr>
          <a:xfrm>
            <a:off x="266975" y="4723707"/>
            <a:ext cx="8610050"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Is </a:t>
            </a:r>
            <a:r>
              <a:rPr lang="en-US" sz="5400" b="1" cap="none" spc="0" dirty="0">
                <a:ln w="22225">
                  <a:solidFill>
                    <a:schemeClr val="accent2"/>
                  </a:solidFill>
                  <a:prstDash val="solid"/>
                </a:ln>
                <a:solidFill>
                  <a:schemeClr val="accent2">
                    <a:lumMod val="40000"/>
                    <a:lumOff val="60000"/>
                  </a:schemeClr>
                </a:solidFill>
                <a:effectLst/>
              </a:rPr>
              <a:t>the client always right?</a:t>
            </a:r>
          </a:p>
        </p:txBody>
      </p:sp>
    </p:spTree>
    <p:extLst>
      <p:ext uri="{BB962C8B-B14F-4D97-AF65-F5344CB8AC3E}">
        <p14:creationId xmlns:p14="http://schemas.microsoft.com/office/powerpoint/2010/main" val="2640762237"/>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n-ZA" sz="3200" b="1" dirty="0"/>
              <a:t>Principles of RCA (</a:t>
            </a:r>
            <a:r>
              <a:rPr lang="en-ZA" sz="3200" b="1" dirty="0" err="1"/>
              <a:t>cont</a:t>
            </a:r>
            <a:r>
              <a:rPr lang="en-ZA" sz="3200" b="1" dirty="0"/>
              <a:t> …)</a:t>
            </a:r>
            <a:endParaRPr lang="en-ZA" sz="3200" dirty="0"/>
          </a:p>
        </p:txBody>
      </p:sp>
      <p:sp>
        <p:nvSpPr>
          <p:cNvPr id="3" name="Content Placeholder 2"/>
          <p:cNvSpPr>
            <a:spLocks noGrp="1"/>
          </p:cNvSpPr>
          <p:nvPr>
            <p:ph idx="1"/>
          </p:nvPr>
        </p:nvSpPr>
        <p:spPr>
          <a:xfrm>
            <a:off x="457200" y="908720"/>
            <a:ext cx="8229600" cy="4464496"/>
          </a:xfrm>
        </p:spPr>
        <p:txBody>
          <a:bodyPr/>
          <a:lstStyle/>
          <a:p>
            <a:pPr marL="0" indent="0">
              <a:buNone/>
            </a:pPr>
            <a:r>
              <a:rPr lang="en-ZA" sz="2400" b="1" u="sng" dirty="0"/>
              <a:t>Remedial Action Plan (RAP) examples</a:t>
            </a:r>
          </a:p>
        </p:txBody>
      </p:sp>
      <p:sp>
        <p:nvSpPr>
          <p:cNvPr id="4" name="Slide Number Placeholder 3"/>
          <p:cNvSpPr>
            <a:spLocks noGrp="1"/>
          </p:cNvSpPr>
          <p:nvPr>
            <p:ph type="sldNum" sz="quarter" idx="12"/>
          </p:nvPr>
        </p:nvSpPr>
        <p:spPr/>
        <p:txBody>
          <a:bodyPr/>
          <a:lstStyle/>
          <a:p>
            <a:fld id="{8E940DF4-94BE-41DE-9B7E-ECB33340114A}" type="slidenum">
              <a:rPr lang="en-US" smtClean="0"/>
              <a:pPr/>
              <a:t>34</a:t>
            </a:fld>
            <a:endParaRPr lang="en-US" dirty="0"/>
          </a:p>
        </p:txBody>
      </p:sp>
      <p:sp>
        <p:nvSpPr>
          <p:cNvPr id="6" name="Rectangle 5"/>
          <p:cNvSpPr/>
          <p:nvPr/>
        </p:nvSpPr>
        <p:spPr>
          <a:xfrm>
            <a:off x="457200" y="1472265"/>
            <a:ext cx="7715200" cy="4708981"/>
          </a:xfrm>
          <a:prstGeom prst="rect">
            <a:avLst/>
          </a:prstGeom>
          <a:effectLst/>
        </p:spPr>
        <p:txBody>
          <a:bodyPr wrap="square">
            <a:spAutoFit/>
          </a:bodyPr>
          <a:lstStyle/>
          <a:p>
            <a:r>
              <a:rPr lang="en-ZA" sz="2000" b="1" dirty="0">
                <a:ln w="0"/>
              </a:rPr>
              <a:t>When root causes are identified correctly, it is easy</a:t>
            </a:r>
            <a:br>
              <a:rPr lang="en-ZA" sz="2000" b="1" dirty="0">
                <a:ln w="0"/>
              </a:rPr>
            </a:br>
            <a:r>
              <a:rPr lang="en-ZA" sz="2000" b="1" dirty="0">
                <a:ln w="0"/>
              </a:rPr>
              <a:t>to develop and implement an action</a:t>
            </a:r>
            <a:br>
              <a:rPr lang="en-ZA" sz="2000" b="1" dirty="0">
                <a:ln w="0"/>
              </a:rPr>
            </a:br>
            <a:r>
              <a:rPr lang="en-ZA" sz="2000" b="1" dirty="0">
                <a:ln w="0"/>
              </a:rPr>
              <a:t>plan as follows: </a:t>
            </a:r>
          </a:p>
          <a:p>
            <a:endParaRPr lang="en-ZA" sz="2000" dirty="0">
              <a:ln w="0"/>
            </a:endParaRPr>
          </a:p>
          <a:p>
            <a:pPr marL="285750" indent="-285750">
              <a:buFont typeface="Arial" panose="020B0604020202020204" pitchFamily="34" charset="0"/>
              <a:buChar char="•"/>
            </a:pPr>
            <a:r>
              <a:rPr lang="en-ZA" sz="2000" dirty="0">
                <a:ln w="0"/>
              </a:rPr>
              <a:t>Reviewing of resourcing.</a:t>
            </a:r>
          </a:p>
          <a:p>
            <a:pPr marL="285750" indent="-285750">
              <a:buFont typeface="Arial" panose="020B0604020202020204" pitchFamily="34" charset="0"/>
              <a:buChar char="•"/>
            </a:pPr>
            <a:r>
              <a:rPr lang="en-ZA" sz="2000" dirty="0">
                <a:ln w="0"/>
              </a:rPr>
              <a:t>Improving the project management. </a:t>
            </a:r>
          </a:p>
          <a:p>
            <a:pPr marL="285750" indent="-285750">
              <a:buFont typeface="Arial" panose="020B0604020202020204" pitchFamily="34" charset="0"/>
              <a:buChar char="•"/>
            </a:pPr>
            <a:r>
              <a:rPr lang="en-ZA" sz="2000" dirty="0">
                <a:ln w="0"/>
              </a:rPr>
              <a:t>Increased focus on joiners or leavers.</a:t>
            </a:r>
          </a:p>
          <a:p>
            <a:pPr marL="285750" indent="-285750">
              <a:buFont typeface="Arial" panose="020B0604020202020204" pitchFamily="34" charset="0"/>
              <a:buChar char="•"/>
            </a:pPr>
            <a:r>
              <a:rPr lang="en-ZA" sz="2000" dirty="0">
                <a:ln w="0"/>
              </a:rPr>
              <a:t>Coaching and guidance on related initiatives.</a:t>
            </a:r>
          </a:p>
          <a:p>
            <a:pPr marL="285750" indent="-285750">
              <a:buFont typeface="Arial" panose="020B0604020202020204" pitchFamily="34" charset="0"/>
              <a:buChar char="•"/>
            </a:pPr>
            <a:r>
              <a:rPr lang="en-ZA" sz="2000" dirty="0">
                <a:ln w="0"/>
              </a:rPr>
              <a:t>Improving the integration of internal experts.</a:t>
            </a:r>
          </a:p>
          <a:p>
            <a:pPr marL="285750" indent="-285750">
              <a:buFont typeface="Arial" panose="020B0604020202020204" pitchFamily="34" charset="0"/>
              <a:buChar char="•"/>
            </a:pPr>
            <a:r>
              <a:rPr lang="en-ZA" sz="2000" dirty="0">
                <a:ln w="0"/>
              </a:rPr>
              <a:t>Real-time monitoring/support teams.</a:t>
            </a:r>
          </a:p>
          <a:p>
            <a:pPr marL="285750" indent="-285750">
              <a:buFont typeface="Arial" panose="020B0604020202020204" pitchFamily="34" charset="0"/>
              <a:buChar char="•"/>
            </a:pPr>
            <a:r>
              <a:rPr lang="en-ZA" sz="2000" dirty="0">
                <a:ln w="0"/>
              </a:rPr>
              <a:t>Methodology enhancements.</a:t>
            </a:r>
          </a:p>
          <a:p>
            <a:pPr marL="285750" indent="-285750">
              <a:buFont typeface="Arial" panose="020B0604020202020204" pitchFamily="34" charset="0"/>
              <a:buChar char="•"/>
            </a:pPr>
            <a:r>
              <a:rPr lang="en-ZA" sz="2000" dirty="0">
                <a:ln w="0"/>
              </a:rPr>
              <a:t>Guidance and communications.</a:t>
            </a:r>
          </a:p>
          <a:p>
            <a:pPr marL="285750" indent="-285750">
              <a:buFont typeface="Arial" panose="020B0604020202020204" pitchFamily="34" charset="0"/>
              <a:buChar char="•"/>
            </a:pPr>
            <a:r>
              <a:rPr lang="en-ZA" sz="2000" dirty="0">
                <a:ln w="0"/>
              </a:rPr>
              <a:t>Training (technical and soft skills). </a:t>
            </a:r>
          </a:p>
          <a:p>
            <a:pPr marL="285750" indent="-285750">
              <a:buFont typeface="Arial" panose="020B0604020202020204" pitchFamily="34" charset="0"/>
              <a:buChar char="•"/>
            </a:pPr>
            <a:r>
              <a:rPr lang="en-ZA" sz="2000" dirty="0">
                <a:ln w="0"/>
              </a:rPr>
              <a:t>Supervision and review.</a:t>
            </a:r>
          </a:p>
          <a:p>
            <a:pPr marL="285750" indent="-285750">
              <a:buFont typeface="Arial" panose="020B0604020202020204" pitchFamily="34" charset="0"/>
              <a:buChar char="•"/>
            </a:pPr>
            <a:r>
              <a:rPr lang="en-ZA" sz="2000" dirty="0">
                <a:ln w="0"/>
              </a:rPr>
              <a:t>Software, procedures and technical updates.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288" y="2203364"/>
            <a:ext cx="3122712" cy="3169852"/>
          </a:xfrm>
          <a:prstGeom prst="rect">
            <a:avLst/>
          </a:prstGeom>
        </p:spPr>
      </p:pic>
    </p:spTree>
    <p:extLst>
      <p:ext uri="{BB962C8B-B14F-4D97-AF65-F5344CB8AC3E}">
        <p14:creationId xmlns:p14="http://schemas.microsoft.com/office/powerpoint/2010/main" val="1242954390"/>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2F697E-A364-4946-A855-CF7385C212CE}" type="slidenum">
              <a:rPr lang="en-US" smtClean="0"/>
              <a:pPr/>
              <a:t>35</a:t>
            </a:fld>
            <a:endParaRPr lang="en-US" dirty="0"/>
          </a:p>
        </p:txBody>
      </p:sp>
      <p:pic>
        <p:nvPicPr>
          <p:cNvPr id="3" name="Picture 3" descr="MCj0434411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556792"/>
            <a:ext cx="4176464"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457200" y="274638"/>
            <a:ext cx="8229600" cy="490066"/>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ZA" sz="3200" b="1" kern="0" dirty="0" smtClean="0"/>
              <a:t>Questions?</a:t>
            </a:r>
            <a:endParaRPr lang="en-ZA" sz="3200" kern="0" dirty="0"/>
          </a:p>
        </p:txBody>
      </p:sp>
    </p:spTree>
    <p:extLst>
      <p:ext uri="{BB962C8B-B14F-4D97-AF65-F5344CB8AC3E}">
        <p14:creationId xmlns:p14="http://schemas.microsoft.com/office/powerpoint/2010/main" val="2883017747"/>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620688"/>
            <a:ext cx="7459192" cy="4896544"/>
          </a:xfrm>
          <a:solidFill>
            <a:schemeClr val="accent1"/>
          </a:solidFill>
          <a:effectLst>
            <a:glow rad="228600">
              <a:srgbClr val="7030A0">
                <a:alpha val="40000"/>
              </a:srgbClr>
            </a:glow>
          </a:effectLst>
        </p:spPr>
        <p:txBody>
          <a:bodyPr/>
          <a:lstStyle/>
          <a:p>
            <a:r>
              <a:rPr lang="en-ZA" sz="2800" b="1" dirty="0"/>
              <a:t>Case Studies</a:t>
            </a:r>
            <a:br>
              <a:rPr lang="en-ZA" sz="2800" b="1" dirty="0"/>
            </a:br>
            <a:r>
              <a:rPr lang="en-ZA" sz="2800" b="1" dirty="0"/>
              <a:t/>
            </a:r>
            <a:br>
              <a:rPr lang="en-ZA" sz="2800" b="1" dirty="0"/>
            </a:br>
            <a:r>
              <a:rPr lang="en-ZA" sz="2400" dirty="0"/>
              <a:t>Presented by</a:t>
            </a:r>
            <a:br>
              <a:rPr lang="en-ZA" sz="2400" dirty="0"/>
            </a:br>
            <a:r>
              <a:rPr lang="en-ZA" sz="2400" dirty="0"/>
              <a:t/>
            </a:r>
            <a:br>
              <a:rPr lang="en-ZA" sz="2400" dirty="0"/>
            </a:br>
            <a:r>
              <a:rPr lang="en-ZA" sz="2400" dirty="0"/>
              <a:t>Imre Nagy – Director Inspections</a:t>
            </a:r>
            <a:br>
              <a:rPr lang="en-ZA" sz="2400" dirty="0"/>
            </a:br>
            <a:r>
              <a:rPr lang="en-ZA" sz="2400" b="1" dirty="0"/>
              <a:t/>
            </a:r>
            <a:br>
              <a:rPr lang="en-ZA" sz="2400" b="1" dirty="0"/>
            </a:br>
            <a:r>
              <a:rPr lang="en-ZA" sz="2400" b="1" dirty="0"/>
              <a:t/>
            </a:r>
            <a:br>
              <a:rPr lang="en-ZA" sz="2400" b="1" dirty="0"/>
            </a:br>
            <a:r>
              <a:rPr lang="en-ZA" sz="2400" b="1" dirty="0">
                <a:solidFill>
                  <a:srgbClr val="FF0000"/>
                </a:solidFill>
              </a:rPr>
              <a:t>Please refer to separate slides</a:t>
            </a:r>
            <a:r>
              <a:rPr lang="en-ZA" sz="2800" b="1" dirty="0"/>
              <a:t/>
            </a:r>
            <a:br>
              <a:rPr lang="en-ZA" sz="2800" b="1" dirty="0"/>
            </a:br>
            <a:endParaRPr lang="en-ZA" sz="2800" b="1" dirty="0"/>
          </a:p>
        </p:txBody>
      </p:sp>
      <p:sp>
        <p:nvSpPr>
          <p:cNvPr id="3" name="Slide Number Placeholder 2"/>
          <p:cNvSpPr>
            <a:spLocks noGrp="1"/>
          </p:cNvSpPr>
          <p:nvPr>
            <p:ph type="sldNum" sz="quarter" idx="12"/>
          </p:nvPr>
        </p:nvSpPr>
        <p:spPr/>
        <p:txBody>
          <a:bodyPr/>
          <a:lstStyle/>
          <a:p>
            <a:fld id="{1B13C411-3222-4A83-9A6B-B20F087BAB60}" type="slidenum">
              <a:rPr lang="en-US" smtClean="0"/>
              <a:pPr/>
              <a:t>36</a:t>
            </a:fld>
            <a:endParaRPr lang="en-US" dirty="0"/>
          </a:p>
        </p:txBody>
      </p:sp>
    </p:spTree>
    <p:extLst>
      <p:ext uri="{BB962C8B-B14F-4D97-AF65-F5344CB8AC3E}">
        <p14:creationId xmlns:p14="http://schemas.microsoft.com/office/powerpoint/2010/main" val="1905337467"/>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2F697E-A364-4946-A855-CF7385C212CE}" type="slidenum">
              <a:rPr lang="en-US" smtClean="0"/>
              <a:pPr/>
              <a:t>37</a:t>
            </a:fld>
            <a:endParaRPr lang="en-US" dirty="0"/>
          </a:p>
        </p:txBody>
      </p:sp>
      <p:sp>
        <p:nvSpPr>
          <p:cNvPr id="4" name="Rectangle 3"/>
          <p:cNvSpPr/>
          <p:nvPr/>
        </p:nvSpPr>
        <p:spPr>
          <a:xfrm>
            <a:off x="2768339" y="980728"/>
            <a:ext cx="3288081" cy="769441"/>
          </a:xfrm>
          <a:prstGeom prst="rect">
            <a:avLst/>
          </a:prstGeom>
          <a:noFill/>
        </p:spPr>
        <p:txBody>
          <a:bodyPr wrap="none" lIns="91440" tIns="45720" rIns="91440" bIns="45720">
            <a:spAutoFit/>
          </a:bodyPr>
          <a:lstStyle/>
          <a:p>
            <a:pPr algn="ctr"/>
            <a:r>
              <a:rPr lang="en-US" sz="4400" b="1" dirty="0" smtClean="0"/>
              <a:t>Contact us:</a:t>
            </a:r>
            <a:endParaRPr lang="en-US" sz="4400" b="1" dirty="0"/>
          </a:p>
        </p:txBody>
      </p:sp>
      <p:graphicFrame>
        <p:nvGraphicFramePr>
          <p:cNvPr id="5" name="Table 4"/>
          <p:cNvGraphicFramePr>
            <a:graphicFrameLocks noGrp="1"/>
          </p:cNvGraphicFramePr>
          <p:nvPr>
            <p:extLst>
              <p:ext uri="{D42A27DB-BD31-4B8C-83A1-F6EECF244321}">
                <p14:modId xmlns:p14="http://schemas.microsoft.com/office/powerpoint/2010/main" val="1842659006"/>
              </p:ext>
            </p:extLst>
          </p:nvPr>
        </p:nvGraphicFramePr>
        <p:xfrm>
          <a:off x="2987824" y="2636912"/>
          <a:ext cx="3151217" cy="1920240"/>
        </p:xfrm>
        <a:graphic>
          <a:graphicData uri="http://schemas.openxmlformats.org/drawingml/2006/table">
            <a:tbl>
              <a:tblPr firstRow="1" bandRow="1">
                <a:tableStyleId>{F5AB1C69-6EDB-4FF4-983F-18BD219EF322}</a:tableStyleId>
              </a:tblPr>
              <a:tblGrid>
                <a:gridCol w="3151217">
                  <a:extLst>
                    <a:ext uri="{9D8B030D-6E8A-4147-A177-3AD203B41FA5}">
                      <a16:colId xmlns="" xmlns:a16="http://schemas.microsoft.com/office/drawing/2014/main" val="366237217"/>
                    </a:ext>
                  </a:extLst>
                </a:gridCol>
              </a:tblGrid>
              <a:tr h="1800200">
                <a:tc>
                  <a:txBody>
                    <a:bodyPr/>
                    <a:lstStyle/>
                    <a:p>
                      <a:r>
                        <a:rPr lang="en-ZA" sz="2400" dirty="0">
                          <a:solidFill>
                            <a:sysClr val="windowText" lastClr="000000"/>
                          </a:solidFill>
                        </a:rPr>
                        <a:t>Pieter</a:t>
                      </a:r>
                      <a:r>
                        <a:rPr lang="en-ZA" sz="2400" baseline="0" dirty="0">
                          <a:solidFill>
                            <a:sysClr val="windowText" lastClr="000000"/>
                          </a:solidFill>
                        </a:rPr>
                        <a:t> Cloete</a:t>
                      </a:r>
                    </a:p>
                    <a:p>
                      <a:r>
                        <a:rPr lang="en-ZA" sz="2400" baseline="0" dirty="0">
                          <a:solidFill>
                            <a:sysClr val="windowText" lastClr="000000"/>
                          </a:solidFill>
                        </a:rPr>
                        <a:t>SM Remedial Action</a:t>
                      </a:r>
                    </a:p>
                    <a:p>
                      <a:r>
                        <a:rPr lang="en-ZA" sz="2400" baseline="0" dirty="0">
                          <a:solidFill>
                            <a:sysClr val="windowText" lastClr="000000"/>
                          </a:solidFill>
                        </a:rPr>
                        <a:t>IRBA</a:t>
                      </a:r>
                    </a:p>
                    <a:p>
                      <a:r>
                        <a:rPr lang="en-ZA" sz="2400" baseline="0" dirty="0">
                          <a:solidFill>
                            <a:sysClr val="windowText" lastClr="000000"/>
                          </a:solidFill>
                          <a:hlinkClick r:id="rId2"/>
                        </a:rPr>
                        <a:t>pcloete@irba.co.za</a:t>
                      </a:r>
                      <a:endParaRPr lang="en-ZA" sz="2400" baseline="0" dirty="0">
                        <a:solidFill>
                          <a:sysClr val="windowText" lastClr="000000"/>
                        </a:solidFill>
                      </a:endParaRPr>
                    </a:p>
                    <a:p>
                      <a:r>
                        <a:rPr lang="en-ZA" sz="2400" baseline="0" dirty="0">
                          <a:solidFill>
                            <a:sysClr val="windowText" lastClr="000000"/>
                          </a:solidFill>
                        </a:rPr>
                        <a:t>+27 87 940 8794</a:t>
                      </a:r>
                      <a:endParaRPr lang="en-ZA" sz="2400" dirty="0">
                        <a:solidFill>
                          <a:sysClr val="windowText" lastClr="000000"/>
                        </a:solidFill>
                      </a:endParaRPr>
                    </a:p>
                  </a:txBody>
                  <a:tcPr/>
                </a:tc>
                <a:extLst>
                  <a:ext uri="{0D108BD9-81ED-4DB2-BD59-A6C34878D82A}">
                    <a16:rowId xmlns="" xmlns:a16="http://schemas.microsoft.com/office/drawing/2014/main" val="3557954556"/>
                  </a:ext>
                </a:extLst>
              </a:tr>
            </a:tbl>
          </a:graphicData>
        </a:graphic>
      </p:graphicFrame>
    </p:spTree>
    <p:extLst>
      <p:ext uri="{BB962C8B-B14F-4D97-AF65-F5344CB8AC3E}">
        <p14:creationId xmlns:p14="http://schemas.microsoft.com/office/powerpoint/2010/main" val="113885986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210146"/>
          </a:xfrm>
        </p:spPr>
        <p:txBody>
          <a:bodyPr/>
          <a:lstStyle/>
          <a:p>
            <a:r>
              <a:rPr lang="en-ZA" sz="3200" b="1" dirty="0"/>
              <a:t>Statistics (cont …)</a:t>
            </a:r>
          </a:p>
        </p:txBody>
      </p:sp>
      <p:sp>
        <p:nvSpPr>
          <p:cNvPr id="4" name="Slide Number Placeholder 3"/>
          <p:cNvSpPr>
            <a:spLocks noGrp="1"/>
          </p:cNvSpPr>
          <p:nvPr>
            <p:ph type="sldNum" sz="quarter" idx="12"/>
          </p:nvPr>
        </p:nvSpPr>
        <p:spPr/>
        <p:txBody>
          <a:bodyPr/>
          <a:lstStyle/>
          <a:p>
            <a:fld id="{8E940DF4-94BE-41DE-9B7E-ECB33340114A}" type="slidenum">
              <a:rPr lang="en-US" smtClean="0"/>
              <a:pPr/>
              <a:t>4</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94398495"/>
              </p:ext>
            </p:extLst>
          </p:nvPr>
        </p:nvGraphicFramePr>
        <p:xfrm>
          <a:off x="683568" y="1052736"/>
          <a:ext cx="7848872" cy="8516523"/>
        </p:xfrm>
        <a:graphic>
          <a:graphicData uri="http://schemas.openxmlformats.org/drawingml/2006/table">
            <a:tbl>
              <a:tblPr firstRow="1" bandRow="1">
                <a:tableStyleId>{2D5ABB26-0587-4C30-8999-92F81FD0307C}</a:tableStyleId>
              </a:tblPr>
              <a:tblGrid>
                <a:gridCol w="7848872">
                  <a:extLst>
                    <a:ext uri="{9D8B030D-6E8A-4147-A177-3AD203B41FA5}">
                      <a16:colId xmlns="" xmlns:a16="http://schemas.microsoft.com/office/drawing/2014/main" val="237452764"/>
                    </a:ext>
                  </a:extLst>
                </a:gridCol>
              </a:tblGrid>
              <a:tr h="8037227">
                <a:tc>
                  <a:txBody>
                    <a:bodyPr/>
                    <a:lstStyle/>
                    <a:p>
                      <a:pPr algn="l">
                        <a:spcAft>
                          <a:spcPts val="1200"/>
                        </a:spcAft>
                      </a:pPr>
                      <a:r>
                        <a:rPr lang="en-ZA" sz="2400" b="1" u="sng" dirty="0"/>
                        <a:t>Local</a:t>
                      </a:r>
                    </a:p>
                    <a:p>
                      <a:pPr marL="285750" indent="-285750">
                        <a:spcAft>
                          <a:spcPts val="600"/>
                        </a:spcAft>
                        <a:buFont typeface="Arial" panose="020B0604020202020204" pitchFamily="34" charset="0"/>
                        <a:buChar char="•"/>
                      </a:pPr>
                      <a:r>
                        <a:rPr lang="en-ZA" sz="1800" dirty="0" smtClean="0"/>
                        <a:t>The</a:t>
                      </a:r>
                      <a:r>
                        <a:rPr lang="en-ZA" sz="1800" baseline="0" dirty="0" smtClean="0"/>
                        <a:t> IRBA aims to promote a notable reduction in inspection findings through its Remedial Action Process (RAP) with the firms.</a:t>
                      </a:r>
                      <a:endParaRPr lang="en-ZA" sz="1800" dirty="0" smtClean="0"/>
                    </a:p>
                    <a:p>
                      <a:pPr marL="285750" indent="-285750">
                        <a:spcAft>
                          <a:spcPts val="600"/>
                        </a:spcAft>
                        <a:buFont typeface="Arial" panose="020B0604020202020204" pitchFamily="34" charset="0"/>
                        <a:buChar char="•"/>
                      </a:pPr>
                      <a:r>
                        <a:rPr lang="en-ZA" sz="1800" dirty="0" smtClean="0"/>
                        <a:t>The </a:t>
                      </a:r>
                      <a:r>
                        <a:rPr lang="en-ZA" sz="1800" dirty="0"/>
                        <a:t>IRBA has actively </a:t>
                      </a:r>
                      <a:r>
                        <a:rPr lang="en-ZA" sz="1800" b="1" dirty="0"/>
                        <a:t>engaged with 136 (72%) auditors</a:t>
                      </a:r>
                      <a:r>
                        <a:rPr lang="en-ZA" sz="1800" dirty="0"/>
                        <a:t> that received an unsatisfactory inspection result in</a:t>
                      </a:r>
                      <a:r>
                        <a:rPr lang="en-ZA" sz="1800" baseline="0" dirty="0"/>
                        <a:t> </a:t>
                      </a:r>
                      <a:r>
                        <a:rPr lang="en-ZA" sz="1800" baseline="0" dirty="0" smtClean="0"/>
                        <a:t>the 2016 year </a:t>
                      </a:r>
                      <a:r>
                        <a:rPr lang="en-ZA" sz="1800" dirty="0"/>
                        <a:t>(</a:t>
                      </a:r>
                      <a:r>
                        <a:rPr lang="en-ZA" sz="1800" i="1" dirty="0"/>
                        <a:t>2016 Public Inspections Report</a:t>
                      </a:r>
                      <a:r>
                        <a:rPr lang="en-ZA" sz="1800" dirty="0"/>
                        <a:t>).</a:t>
                      </a:r>
                    </a:p>
                    <a:p>
                      <a:pPr marL="285750" indent="-285750">
                        <a:spcAft>
                          <a:spcPts val="600"/>
                        </a:spcAft>
                        <a:buFont typeface="Arial" panose="020B0604020202020204" pitchFamily="34" charset="0"/>
                        <a:buChar char="•"/>
                      </a:pPr>
                      <a:r>
                        <a:rPr lang="en-ZA" sz="1800" dirty="0"/>
                        <a:t>The IRBA has actively </a:t>
                      </a:r>
                      <a:r>
                        <a:rPr lang="en-ZA" sz="1800" b="1" dirty="0"/>
                        <a:t>engaged with 55</a:t>
                      </a:r>
                      <a:r>
                        <a:rPr lang="en-ZA" sz="1800" b="1" baseline="0" dirty="0"/>
                        <a:t> </a:t>
                      </a:r>
                      <a:r>
                        <a:rPr lang="en-ZA" sz="1800" b="1" dirty="0"/>
                        <a:t>auditors</a:t>
                      </a:r>
                      <a:r>
                        <a:rPr lang="en-ZA" sz="1800" dirty="0"/>
                        <a:t> that received an unsatisfactory inspection result in the past </a:t>
                      </a:r>
                      <a:r>
                        <a:rPr lang="en-ZA" sz="1800" dirty="0" smtClean="0"/>
                        <a:t>six months. </a:t>
                      </a:r>
                      <a:endParaRPr lang="en-ZA" sz="1800" dirty="0"/>
                    </a:p>
                    <a:p>
                      <a:pPr marL="742950" lvl="1" indent="-285750">
                        <a:spcAft>
                          <a:spcPts val="600"/>
                        </a:spcAft>
                        <a:buFont typeface="Courier New" panose="02070309020205020404" pitchFamily="49" charset="0"/>
                        <a:buChar char="o"/>
                      </a:pPr>
                      <a:r>
                        <a:rPr lang="en-ZA" sz="1800" dirty="0"/>
                        <a:t>23 of the 55 </a:t>
                      </a:r>
                      <a:r>
                        <a:rPr lang="en-ZA" sz="1800" dirty="0" smtClean="0"/>
                        <a:t>(42%) did </a:t>
                      </a:r>
                      <a:r>
                        <a:rPr lang="en-ZA" sz="1800" dirty="0"/>
                        <a:t>not identify the true root cause or possible causes were too vague. </a:t>
                      </a:r>
                    </a:p>
                    <a:p>
                      <a:pPr marL="742950" lvl="1" indent="-285750">
                        <a:spcAft>
                          <a:spcPts val="600"/>
                        </a:spcAft>
                        <a:buFont typeface="Courier New" panose="02070309020205020404" pitchFamily="49" charset="0"/>
                        <a:buChar char="o"/>
                      </a:pPr>
                      <a:r>
                        <a:rPr lang="en-ZA" sz="1800" dirty="0"/>
                        <a:t>8 of the 55 </a:t>
                      </a:r>
                      <a:r>
                        <a:rPr lang="en-ZA" sz="1800" dirty="0" smtClean="0"/>
                        <a:t>(15%) did </a:t>
                      </a:r>
                      <a:r>
                        <a:rPr lang="en-ZA" sz="1800" dirty="0"/>
                        <a:t>not implement </a:t>
                      </a:r>
                      <a:r>
                        <a:rPr lang="en-ZA" sz="1800" dirty="0" smtClean="0"/>
                        <a:t>an appropriate </a:t>
                      </a:r>
                      <a:r>
                        <a:rPr lang="en-ZA" sz="1800" dirty="0"/>
                        <a:t>action plan to </a:t>
                      </a:r>
                      <a:r>
                        <a:rPr lang="en-ZA" sz="1800" dirty="0" smtClean="0"/>
                        <a:t>address </a:t>
                      </a:r>
                      <a:r>
                        <a:rPr lang="en-ZA" sz="1800" dirty="0"/>
                        <a:t>root causes.</a:t>
                      </a:r>
                    </a:p>
                    <a:p>
                      <a:pPr marL="285750" indent="-285750">
                        <a:spcAft>
                          <a:spcPts val="600"/>
                        </a:spcAft>
                        <a:buFont typeface="Arial" panose="020B0604020202020204" pitchFamily="34" charset="0"/>
                        <a:buChar char="•"/>
                      </a:pPr>
                      <a:r>
                        <a:rPr lang="en-ZA" sz="1800" dirty="0"/>
                        <a:t>However, since the introduction of the remedial</a:t>
                      </a:r>
                      <a:r>
                        <a:rPr lang="en-ZA" sz="1800" baseline="0" dirty="0"/>
                        <a:t> action process by the IRBA 2,5 years ago, </a:t>
                      </a:r>
                      <a:r>
                        <a:rPr lang="en-ZA" sz="1800" baseline="0" dirty="0" smtClean="0"/>
                        <a:t>approximately </a:t>
                      </a:r>
                      <a:r>
                        <a:rPr lang="en-ZA" sz="1800" dirty="0" smtClean="0"/>
                        <a:t>80</a:t>
                      </a:r>
                      <a:r>
                        <a:rPr lang="en-ZA" sz="1800" dirty="0"/>
                        <a:t>% of </a:t>
                      </a:r>
                      <a:r>
                        <a:rPr lang="en-ZA" sz="1800" dirty="0" smtClean="0"/>
                        <a:t>recent re-inspections received </a:t>
                      </a:r>
                      <a:r>
                        <a:rPr lang="en-ZA" sz="1800" dirty="0"/>
                        <a:t>a satisfactory </a:t>
                      </a:r>
                      <a:r>
                        <a:rPr lang="en-ZA" sz="1800" dirty="0" smtClean="0"/>
                        <a:t>result</a:t>
                      </a:r>
                      <a:r>
                        <a:rPr lang="en-ZA" sz="1800" baseline="0" dirty="0" smtClean="0"/>
                        <a:t>, which is encouraging.</a:t>
                      </a:r>
                      <a:endParaRPr lang="en-ZA" sz="1800" dirty="0"/>
                    </a:p>
                    <a:p>
                      <a:pPr marL="285750" indent="-285750" algn="l">
                        <a:buFont typeface="Arial" panose="020B0604020202020204" pitchFamily="34" charset="0"/>
                        <a:buChar char="•"/>
                      </a:pPr>
                      <a:endParaRPr lang="en-ZA" sz="1800" b="0" i="0" u="none" strike="noStrike" kern="1200" baseline="0" dirty="0">
                        <a:solidFill>
                          <a:schemeClr val="tx1"/>
                        </a:solidFill>
                        <a:latin typeface="+mn-lt"/>
                        <a:ea typeface="+mn-ea"/>
                        <a:cs typeface="+mn-cs"/>
                      </a:endParaRPr>
                    </a:p>
                    <a:p>
                      <a:pPr algn="ctr"/>
                      <a:endParaRPr lang="en-ZA" sz="28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aseline="0" dirty="0"/>
                    </a:p>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3681864931"/>
                  </a:ext>
                </a:extLst>
              </a:tr>
              <a:tr h="479296">
                <a:tc>
                  <a:txBody>
                    <a:bodyPr/>
                    <a:lstStyle/>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1922281427"/>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5839544"/>
            <a:ext cx="1018456" cy="1018456"/>
          </a:xfrm>
          <a:prstGeom prst="rect">
            <a:avLst/>
          </a:prstGeom>
        </p:spPr>
      </p:pic>
      <p:pic>
        <p:nvPicPr>
          <p:cNvPr id="6" name="Picture 5"/>
          <p:cNvPicPr>
            <a:picLocks noChangeAspect="1"/>
          </p:cNvPicPr>
          <p:nvPr/>
        </p:nvPicPr>
        <p:blipFill>
          <a:blip r:embed="rId4"/>
          <a:stretch>
            <a:fillRect/>
          </a:stretch>
        </p:blipFill>
        <p:spPr>
          <a:xfrm>
            <a:off x="8042888" y="1262002"/>
            <a:ext cx="979103" cy="979103"/>
          </a:xfrm>
          <a:prstGeom prst="rect">
            <a:avLst/>
          </a:prstGeom>
        </p:spPr>
      </p:pic>
    </p:spTree>
    <p:extLst>
      <p:ext uri="{BB962C8B-B14F-4D97-AF65-F5344CB8AC3E}">
        <p14:creationId xmlns:p14="http://schemas.microsoft.com/office/powerpoint/2010/main" val="87917714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88" y="308435"/>
            <a:ext cx="8229600" cy="562074"/>
          </a:xfrm>
        </p:spPr>
        <p:txBody>
          <a:bodyPr/>
          <a:lstStyle/>
          <a:p>
            <a:r>
              <a:rPr lang="en-ZA" sz="3200" b="1" dirty="0"/>
              <a:t>The Need for </a:t>
            </a:r>
            <a:r>
              <a:rPr lang="en-ZA" sz="3200" b="1" dirty="0" smtClean="0"/>
              <a:t>RCA</a:t>
            </a:r>
            <a:endParaRPr lang="en-ZA" sz="3200" b="1" dirty="0"/>
          </a:p>
        </p:txBody>
      </p:sp>
      <p:sp>
        <p:nvSpPr>
          <p:cNvPr id="4" name="Slide Number Placeholder 3"/>
          <p:cNvSpPr>
            <a:spLocks noGrp="1"/>
          </p:cNvSpPr>
          <p:nvPr>
            <p:ph type="sldNum" sz="quarter" idx="12"/>
          </p:nvPr>
        </p:nvSpPr>
        <p:spPr/>
        <p:txBody>
          <a:bodyPr/>
          <a:lstStyle/>
          <a:p>
            <a:fld id="{8E940DF4-94BE-41DE-9B7E-ECB33340114A}" type="slidenum">
              <a:rPr lang="en-US" smtClean="0"/>
              <a:pPr/>
              <a:t>5</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407860091"/>
              </p:ext>
            </p:extLst>
          </p:nvPr>
        </p:nvGraphicFramePr>
        <p:xfrm>
          <a:off x="683568" y="1052736"/>
          <a:ext cx="7848872" cy="9089367"/>
        </p:xfrm>
        <a:graphic>
          <a:graphicData uri="http://schemas.openxmlformats.org/drawingml/2006/table">
            <a:tbl>
              <a:tblPr firstRow="1" bandRow="1">
                <a:tableStyleId>{2D5ABB26-0587-4C30-8999-92F81FD0307C}</a:tableStyleId>
              </a:tblPr>
              <a:tblGrid>
                <a:gridCol w="7848872">
                  <a:extLst>
                    <a:ext uri="{9D8B030D-6E8A-4147-A177-3AD203B41FA5}">
                      <a16:colId xmlns="" xmlns:a16="http://schemas.microsoft.com/office/drawing/2014/main" val="237452764"/>
                    </a:ext>
                  </a:extLst>
                </a:gridCol>
              </a:tblGrid>
              <a:tr h="8625996">
                <a:tc>
                  <a:txBody>
                    <a:bodyPr/>
                    <a:lstStyle/>
                    <a:p>
                      <a:pPr marL="285750" indent="-285750">
                        <a:buFont typeface="Arial" panose="020B0604020202020204" pitchFamily="34" charset="0"/>
                        <a:buChar char="•"/>
                      </a:pPr>
                      <a:endParaRPr lang="en-ZA" sz="1800" dirty="0"/>
                    </a:p>
                    <a:p>
                      <a:pPr marL="285750" indent="-285750">
                        <a:buFont typeface="Arial" panose="020B0604020202020204" pitchFamily="34" charset="0"/>
                        <a:buChar char="•"/>
                      </a:pPr>
                      <a:endParaRPr lang="en-ZA" sz="1800" dirty="0"/>
                    </a:p>
                    <a:p>
                      <a:pPr marL="285750" indent="-285750">
                        <a:buFont typeface="Arial" panose="020B0604020202020204" pitchFamily="34" charset="0"/>
                        <a:buChar char="•"/>
                      </a:pPr>
                      <a:endParaRPr lang="en-ZA" sz="1800" dirty="0"/>
                    </a:p>
                    <a:p>
                      <a:pPr marL="285750" indent="-285750" algn="just">
                        <a:buFont typeface="Arial" panose="020B0604020202020204" pitchFamily="34" charset="0"/>
                        <a:buChar char="•"/>
                      </a:pPr>
                      <a:r>
                        <a:rPr lang="en-ZA" sz="1800" dirty="0"/>
                        <a:t>There is a significant </a:t>
                      </a:r>
                      <a:r>
                        <a:rPr lang="en-ZA" sz="1800" b="1" dirty="0"/>
                        <a:t>misunderstanding</a:t>
                      </a:r>
                      <a:r>
                        <a:rPr lang="en-ZA" sz="1800" dirty="0"/>
                        <a:t> of the </a:t>
                      </a:r>
                      <a:r>
                        <a:rPr lang="en-ZA" sz="1800" dirty="0" smtClean="0"/>
                        <a:t>RCA </a:t>
                      </a:r>
                      <a:r>
                        <a:rPr lang="en-ZA" sz="1800" dirty="0"/>
                        <a:t>and in</a:t>
                      </a:r>
                      <a:r>
                        <a:rPr lang="en-ZA" sz="1800" baseline="0" dirty="0"/>
                        <a:t> many instances </a:t>
                      </a:r>
                      <a:r>
                        <a:rPr lang="en-ZA" sz="1800" baseline="0" dirty="0" smtClean="0"/>
                        <a:t>it </a:t>
                      </a:r>
                      <a:r>
                        <a:rPr lang="en-ZA" sz="1800" baseline="0" dirty="0"/>
                        <a:t>would</a:t>
                      </a:r>
                      <a:r>
                        <a:rPr lang="en-ZA" sz="1800" dirty="0"/>
                        <a:t> either </a:t>
                      </a:r>
                      <a:r>
                        <a:rPr lang="en-ZA" sz="1800" dirty="0" smtClean="0"/>
                        <a:t>be incorrectly prepared or not prepared </a:t>
                      </a:r>
                      <a:r>
                        <a:rPr lang="en-ZA" sz="1800" dirty="0"/>
                        <a:t>at </a:t>
                      </a:r>
                      <a:r>
                        <a:rPr lang="en-ZA" sz="1800" dirty="0" smtClean="0"/>
                        <a:t>all.</a:t>
                      </a:r>
                      <a:endParaRPr lang="en-ZA" sz="1800" dirty="0"/>
                    </a:p>
                    <a:p>
                      <a:pPr marL="0" indent="0">
                        <a:buFont typeface="Arial" panose="020B0604020202020204" pitchFamily="34" charset="0"/>
                        <a:buNone/>
                      </a:pPr>
                      <a:endParaRPr lang="en-ZA" sz="1800" dirty="0"/>
                    </a:p>
                    <a:p>
                      <a:pPr marL="285750" indent="-285750" algn="just">
                        <a:buFont typeface="Arial" panose="020B0604020202020204" pitchFamily="34" charset="0"/>
                        <a:buChar char="•"/>
                      </a:pPr>
                      <a:r>
                        <a:rPr lang="en-ZA" sz="1800" dirty="0"/>
                        <a:t>Identifying, for example, </a:t>
                      </a:r>
                      <a:r>
                        <a:rPr lang="en-ZA" sz="1800" b="1" dirty="0"/>
                        <a:t>“lack of documentation”</a:t>
                      </a:r>
                      <a:r>
                        <a:rPr lang="en-ZA" sz="1800" dirty="0"/>
                        <a:t> as the root cause without getting to the real answer as to </a:t>
                      </a:r>
                      <a:r>
                        <a:rPr lang="en-ZA" sz="1800" dirty="0" smtClean="0"/>
                        <a:t>WHY </a:t>
                      </a:r>
                      <a:r>
                        <a:rPr lang="en-ZA" sz="1800" dirty="0"/>
                        <a:t>the documentation was deficient is not enough.</a:t>
                      </a:r>
                    </a:p>
                    <a:p>
                      <a:pPr marL="285750" indent="-285750">
                        <a:buFont typeface="Arial" panose="020B0604020202020204" pitchFamily="34" charset="0"/>
                        <a:buChar char="•"/>
                      </a:pPr>
                      <a:endParaRPr lang="en-ZA" sz="1800" dirty="0"/>
                    </a:p>
                    <a:p>
                      <a:pPr marL="285750" indent="-285750" algn="just">
                        <a:buFont typeface="Arial" panose="020B0604020202020204" pitchFamily="34" charset="0"/>
                        <a:buChar char="•"/>
                      </a:pPr>
                      <a:r>
                        <a:rPr lang="en-ZA" sz="1800" dirty="0"/>
                        <a:t>As per the </a:t>
                      </a:r>
                      <a:r>
                        <a:rPr lang="en-ZA" sz="1800" dirty="0" smtClean="0"/>
                        <a:t>2016 IRBA Public Inspections report</a:t>
                      </a:r>
                      <a:r>
                        <a:rPr lang="en-ZA" sz="1800" dirty="0"/>
                        <a:t>, the highest </a:t>
                      </a:r>
                      <a:r>
                        <a:rPr lang="en-ZA" sz="1800" dirty="0" smtClean="0"/>
                        <a:t>root cause allocation </a:t>
                      </a:r>
                      <a:r>
                        <a:rPr lang="en-ZA" sz="1800" dirty="0"/>
                        <a:t>was </a:t>
                      </a:r>
                      <a:r>
                        <a:rPr lang="en-ZA" sz="1800" b="1" dirty="0" smtClean="0"/>
                        <a:t>“</a:t>
                      </a:r>
                      <a:r>
                        <a:rPr lang="en-ZA" sz="1800" b="1" dirty="0"/>
                        <a:t>human error”</a:t>
                      </a:r>
                      <a:r>
                        <a:rPr lang="en-ZA" sz="1800" dirty="0"/>
                        <a:t>, without drilling down to exactly </a:t>
                      </a:r>
                      <a:r>
                        <a:rPr lang="en-ZA" sz="1800" dirty="0" smtClean="0"/>
                        <a:t>WHY </a:t>
                      </a:r>
                      <a:r>
                        <a:rPr lang="en-ZA" sz="1800" dirty="0"/>
                        <a:t>the issue existed or resulted in a finding (root cause vs. symptoms).</a:t>
                      </a:r>
                    </a:p>
                    <a:p>
                      <a:pPr marL="285750" indent="-285750">
                        <a:buFont typeface="Arial" panose="020B0604020202020204" pitchFamily="34" charset="0"/>
                        <a:buChar char="•"/>
                      </a:pPr>
                      <a:endParaRPr lang="en-ZA" sz="1800" dirty="0"/>
                    </a:p>
                    <a:p>
                      <a:pPr marL="285750" indent="-285750">
                        <a:buFont typeface="Arial" panose="020B0604020202020204" pitchFamily="34" charset="0"/>
                        <a:buChar char="•"/>
                      </a:pPr>
                      <a:r>
                        <a:rPr lang="en-US" sz="1800" dirty="0"/>
                        <a:t>Those auditors that effectively identified the underlying root causes and implemented real proactive action plans demonstrated </a:t>
                      </a:r>
                      <a:r>
                        <a:rPr lang="en-US" sz="1800" b="1" dirty="0"/>
                        <a:t>significant improvement</a:t>
                      </a:r>
                      <a:r>
                        <a:rPr lang="en-US" sz="1800" dirty="0"/>
                        <a:t> during follow-up inspections.</a:t>
                      </a:r>
                      <a:r>
                        <a:rPr lang="en-ZA" sz="1800" dirty="0"/>
                        <a:t/>
                      </a:r>
                      <a:br>
                        <a:rPr lang="en-ZA" sz="1800" dirty="0"/>
                      </a:br>
                      <a:endParaRPr lang="en-ZA" altLang="en-US" sz="1800" dirty="0"/>
                    </a:p>
                    <a:p>
                      <a:pPr marL="285750" indent="-285750">
                        <a:buFont typeface="Arial" panose="020B0604020202020204" pitchFamily="34" charset="0"/>
                        <a:buChar char="•"/>
                      </a:pPr>
                      <a:endParaRPr lang="en-ZA" sz="1800" dirty="0"/>
                    </a:p>
                    <a:p>
                      <a:pPr marL="285750" indent="-285750">
                        <a:buFont typeface="Arial" panose="020B0604020202020204" pitchFamily="34" charset="0"/>
                        <a:buChar char="•"/>
                      </a:pPr>
                      <a:endParaRPr lang="en-ZA" sz="1800" dirty="0"/>
                    </a:p>
                    <a:p>
                      <a:pPr marL="285750" indent="-285750" algn="l">
                        <a:buFont typeface="Arial" panose="020B0604020202020204" pitchFamily="34" charset="0"/>
                        <a:buChar char="•"/>
                      </a:pPr>
                      <a:endParaRPr lang="en-ZA" sz="1800" b="0" i="0" u="none" strike="noStrike" kern="1200" baseline="0" dirty="0">
                        <a:solidFill>
                          <a:schemeClr val="tx1"/>
                        </a:solidFill>
                        <a:latin typeface="+mn-lt"/>
                        <a:ea typeface="+mn-ea"/>
                        <a:cs typeface="+mn-cs"/>
                      </a:endParaRPr>
                    </a:p>
                    <a:p>
                      <a:pPr algn="ctr"/>
                      <a:endParaRPr lang="en-ZA" sz="28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aseline="0" dirty="0"/>
                    </a:p>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3681864931"/>
                  </a:ext>
                </a:extLst>
              </a:tr>
              <a:tr h="463371">
                <a:tc>
                  <a:txBody>
                    <a:bodyPr/>
                    <a:lstStyle/>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1922281427"/>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133" y="836712"/>
            <a:ext cx="1296144" cy="100811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688" y="857121"/>
            <a:ext cx="1296144" cy="100811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836712"/>
            <a:ext cx="1296144" cy="1008111"/>
          </a:xfrm>
          <a:prstGeom prst="rect">
            <a:avLst/>
          </a:prstGeom>
        </p:spPr>
      </p:pic>
    </p:spTree>
    <p:extLst>
      <p:ext uri="{BB962C8B-B14F-4D97-AF65-F5344CB8AC3E}">
        <p14:creationId xmlns:p14="http://schemas.microsoft.com/office/powerpoint/2010/main" val="184779455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940DF4-94BE-41DE-9B7E-ECB33340114A}" type="slidenum">
              <a:rPr lang="en-US" smtClean="0"/>
              <a:pPr/>
              <a:t>6</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315366379"/>
              </p:ext>
            </p:extLst>
          </p:nvPr>
        </p:nvGraphicFramePr>
        <p:xfrm>
          <a:off x="683568" y="476250"/>
          <a:ext cx="7848872" cy="9784689"/>
        </p:xfrm>
        <a:graphic>
          <a:graphicData uri="http://schemas.openxmlformats.org/drawingml/2006/table">
            <a:tbl>
              <a:tblPr firstRow="1" bandRow="1">
                <a:tableStyleId>{2D5ABB26-0587-4C30-8999-92F81FD0307C}</a:tableStyleId>
              </a:tblPr>
              <a:tblGrid>
                <a:gridCol w="7848872">
                  <a:extLst>
                    <a:ext uri="{9D8B030D-6E8A-4147-A177-3AD203B41FA5}">
                      <a16:colId xmlns="" xmlns:a16="http://schemas.microsoft.com/office/drawing/2014/main" val="237452764"/>
                    </a:ext>
                  </a:extLst>
                </a:gridCol>
              </a:tblGrid>
              <a:tr h="8063419">
                <a:tc>
                  <a:txBody>
                    <a:bodyPr/>
                    <a:lstStyle/>
                    <a:p>
                      <a:pPr marL="0" indent="0" algn="ctr">
                        <a:buFont typeface="Wingdings" panose="05000000000000000000" pitchFamily="2" charset="2"/>
                        <a:buNone/>
                      </a:pPr>
                      <a:r>
                        <a:rPr lang="en-ZA" sz="3200" b="1" dirty="0"/>
                        <a:t>Policy</a:t>
                      </a:r>
                      <a:r>
                        <a:rPr lang="en-ZA" sz="3200" b="1" baseline="0" dirty="0"/>
                        <a:t> Reference</a:t>
                      </a:r>
                      <a:endParaRPr lang="en-ZA" sz="3200" b="1" dirty="0"/>
                    </a:p>
                    <a:p>
                      <a:pPr marL="0" indent="0">
                        <a:buFont typeface="Wingdings" panose="05000000000000000000" pitchFamily="2" charset="2"/>
                        <a:buNone/>
                      </a:pPr>
                      <a:endParaRPr lang="en-Z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2400" b="1" u="sng" kern="1200" baseline="0" dirty="0">
                          <a:solidFill>
                            <a:schemeClr val="tx1"/>
                          </a:solidFill>
                          <a:effectLst/>
                          <a:latin typeface="+mn-lt"/>
                          <a:ea typeface="+mn-ea"/>
                          <a:cs typeface="+mn-cs"/>
                        </a:rPr>
                        <a:t>Policy</a:t>
                      </a:r>
                      <a:r>
                        <a:rPr lang="en-ZA" sz="2400" b="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800" b="0" kern="1200" baseline="0" dirty="0">
                        <a:solidFill>
                          <a:schemeClr val="tx1"/>
                        </a:solidFill>
                        <a:effectLst/>
                        <a:latin typeface="+mn-lt"/>
                        <a:ea typeface="+mn-ea"/>
                        <a:cs typeface="+mn-cs"/>
                      </a:endParaRPr>
                    </a:p>
                    <a:p>
                      <a:pPr marL="285750" marR="0" lvl="0" indent="-285750" algn="just" defTabSz="914400" rtl="0" eaLnBrk="1" fontAlgn="auto" latinLnBrk="0" hangingPunct="1">
                        <a:lnSpc>
                          <a:spcPct val="100000"/>
                        </a:lnSpc>
                        <a:spcBef>
                          <a:spcPts val="100"/>
                        </a:spcBef>
                        <a:spcAft>
                          <a:spcPts val="1200"/>
                        </a:spcAft>
                        <a:buClrTx/>
                        <a:buSzTx/>
                        <a:buFont typeface="Arial" panose="020B0604020202020204" pitchFamily="34" charset="0"/>
                        <a:buChar char="•"/>
                        <a:tabLst/>
                        <a:defRPr/>
                      </a:pPr>
                      <a:r>
                        <a:rPr lang="en-ZA" sz="1800" kern="1200" dirty="0">
                          <a:solidFill>
                            <a:schemeClr val="tx1"/>
                          </a:solidFill>
                          <a:effectLst/>
                          <a:latin typeface="+mn-lt"/>
                          <a:ea typeface="+mn-ea"/>
                          <a:cs typeface="+mn-cs"/>
                        </a:rPr>
                        <a:t>In its efforts to promote high audit quality, the IRBA adopted the </a:t>
                      </a:r>
                      <a:r>
                        <a:rPr lang="en-ZA" sz="1800" b="1" kern="1200" dirty="0">
                          <a:solidFill>
                            <a:schemeClr val="tx1"/>
                          </a:solidFill>
                          <a:effectLst/>
                          <a:latin typeface="+mn-lt"/>
                          <a:ea typeface="+mn-ea"/>
                          <a:cs typeface="+mn-cs"/>
                        </a:rPr>
                        <a:t>IFIAR Core</a:t>
                      </a:r>
                      <a:r>
                        <a:rPr lang="en-ZA" sz="1800" b="1" kern="1200" baseline="0" dirty="0">
                          <a:solidFill>
                            <a:schemeClr val="tx1"/>
                          </a:solidFill>
                          <a:effectLst/>
                          <a:latin typeface="+mn-lt"/>
                          <a:ea typeface="+mn-ea"/>
                          <a:cs typeface="+mn-cs"/>
                        </a:rPr>
                        <a:t> </a:t>
                      </a:r>
                      <a:r>
                        <a:rPr lang="en-ZA" sz="1800" b="1" kern="1200" dirty="0">
                          <a:solidFill>
                            <a:schemeClr val="tx1"/>
                          </a:solidFill>
                          <a:effectLst/>
                          <a:latin typeface="+mn-lt"/>
                          <a:ea typeface="+mn-ea"/>
                          <a:cs typeface="+mn-cs"/>
                        </a:rPr>
                        <a:t>Principle 11</a:t>
                      </a:r>
                      <a:r>
                        <a:rPr lang="en-ZA" sz="1800" kern="1200" dirty="0">
                          <a:solidFill>
                            <a:schemeClr val="tx1"/>
                          </a:solidFill>
                          <a:effectLst/>
                          <a:latin typeface="+mn-lt"/>
                          <a:ea typeface="+mn-ea"/>
                          <a:cs typeface="+mn-cs"/>
                        </a:rPr>
                        <a:t>, which states that audit regulators should have a mechanism for reporting inspections findings to the audit firm and ensuring </a:t>
                      </a:r>
                      <a:r>
                        <a:rPr lang="en-ZA" sz="1800" b="1" kern="1200" dirty="0">
                          <a:solidFill>
                            <a:schemeClr val="tx1"/>
                          </a:solidFill>
                          <a:effectLst/>
                          <a:latin typeface="+mn-lt"/>
                          <a:ea typeface="+mn-ea"/>
                          <a:cs typeface="+mn-cs"/>
                        </a:rPr>
                        <a:t>remediation of findings with the audit firm</a:t>
                      </a:r>
                      <a:r>
                        <a:rPr lang="en-ZA" sz="1800" kern="1200" dirty="0">
                          <a:solidFill>
                            <a:schemeClr val="tx1"/>
                          </a:solidFill>
                          <a:effectLst/>
                          <a:latin typeface="+mn-lt"/>
                          <a:ea typeface="+mn-ea"/>
                          <a:cs typeface="+mn-cs"/>
                        </a:rPr>
                        <a:t>.</a:t>
                      </a:r>
                    </a:p>
                    <a:p>
                      <a:pPr marL="285750" marR="0" lvl="0" indent="-285750" algn="just" defTabSz="914400" rtl="0" eaLnBrk="1" fontAlgn="auto" latinLnBrk="0" hangingPunct="1">
                        <a:lnSpc>
                          <a:spcPct val="100000"/>
                        </a:lnSpc>
                        <a:spcBef>
                          <a:spcPts val="100"/>
                        </a:spcBef>
                        <a:spcAft>
                          <a:spcPts val="1200"/>
                        </a:spcAft>
                        <a:buClrTx/>
                        <a:buSzTx/>
                        <a:buFont typeface="Arial" panose="020B0604020202020204" pitchFamily="34" charset="0"/>
                        <a:buChar char="•"/>
                        <a:tabLst/>
                        <a:defRPr/>
                      </a:pPr>
                      <a:r>
                        <a:rPr lang="en-ZA" sz="1800" b="1" u="none" kern="1200" baseline="0" dirty="0">
                          <a:solidFill>
                            <a:schemeClr val="tx1"/>
                          </a:solidFill>
                          <a:effectLst/>
                          <a:latin typeface="+mn-lt"/>
                          <a:ea typeface="+mn-ea"/>
                          <a:cs typeface="+mn-cs"/>
                        </a:rPr>
                        <a:t>ISQC 1 para 50:</a:t>
                      </a:r>
                      <a:r>
                        <a:rPr lang="en-ZA" sz="1800" kern="1200" baseline="0" dirty="0">
                          <a:solidFill>
                            <a:schemeClr val="tx1"/>
                          </a:solidFill>
                          <a:effectLst/>
                          <a:latin typeface="+mn-lt"/>
                          <a:ea typeface="+mn-ea"/>
                          <a:cs typeface="+mn-cs"/>
                        </a:rPr>
                        <a:t> </a:t>
                      </a:r>
                      <a:r>
                        <a:rPr lang="en-ZA" sz="1800" i="1" kern="1200" baseline="0" dirty="0">
                          <a:solidFill>
                            <a:schemeClr val="tx1"/>
                          </a:solidFill>
                          <a:effectLst/>
                          <a:latin typeface="+mn-lt"/>
                          <a:ea typeface="+mn-ea"/>
                          <a:cs typeface="+mn-cs"/>
                        </a:rPr>
                        <a:t>“</a:t>
                      </a:r>
                      <a:r>
                        <a:rPr lang="en-US" sz="1800" i="1" kern="1200" dirty="0">
                          <a:solidFill>
                            <a:schemeClr val="tx1"/>
                          </a:solidFill>
                          <a:effectLst/>
                          <a:latin typeface="+mn-lt"/>
                          <a:ea typeface="+mn-ea"/>
                          <a:cs typeface="+mn-cs"/>
                        </a:rPr>
                        <a:t>The firm shall communicate to relevant engagement partners and other appropriate personnel </a:t>
                      </a:r>
                      <a:r>
                        <a:rPr lang="en-US" sz="1800" b="1" i="1" kern="1200" dirty="0">
                          <a:solidFill>
                            <a:schemeClr val="tx1"/>
                          </a:solidFill>
                          <a:effectLst/>
                          <a:latin typeface="+mn-lt"/>
                          <a:ea typeface="+mn-ea"/>
                          <a:cs typeface="+mn-cs"/>
                        </a:rPr>
                        <a:t>deficiencies</a:t>
                      </a:r>
                      <a:r>
                        <a:rPr lang="en-US" sz="1800" i="1" kern="1200" dirty="0">
                          <a:solidFill>
                            <a:schemeClr val="tx1"/>
                          </a:solidFill>
                          <a:effectLst/>
                          <a:latin typeface="+mn-lt"/>
                          <a:ea typeface="+mn-ea"/>
                          <a:cs typeface="+mn-cs"/>
                        </a:rPr>
                        <a:t> noted as a result of the monitoring process and recommendations for appropriate </a:t>
                      </a:r>
                      <a:r>
                        <a:rPr lang="en-US" sz="1800" b="1" i="1" kern="1200" dirty="0">
                          <a:solidFill>
                            <a:schemeClr val="tx1"/>
                          </a:solidFill>
                          <a:effectLst/>
                          <a:latin typeface="+mn-lt"/>
                          <a:ea typeface="+mn-ea"/>
                          <a:cs typeface="+mn-cs"/>
                        </a:rPr>
                        <a:t>remedial action</a:t>
                      </a:r>
                      <a:r>
                        <a:rPr lang="en-US" sz="1800" b="0" i="1" kern="1200" dirty="0">
                          <a:solidFill>
                            <a:schemeClr val="tx1"/>
                          </a:solidFill>
                          <a:effectLst/>
                          <a:latin typeface="+mn-lt"/>
                          <a:ea typeface="+mn-ea"/>
                          <a:cs typeface="+mn-cs"/>
                        </a:rPr>
                        <a:t>.”</a:t>
                      </a:r>
                      <a:r>
                        <a:rPr lang="en-US" sz="1800" b="1" kern="1200" dirty="0">
                          <a:solidFill>
                            <a:schemeClr val="tx1"/>
                          </a:solidFill>
                          <a:effectLst/>
                          <a:latin typeface="+mn-lt"/>
                          <a:ea typeface="+mn-ea"/>
                          <a:cs typeface="+mn-cs"/>
                        </a:rPr>
                        <a:t> </a:t>
                      </a:r>
                      <a:r>
                        <a:rPr lang="en-US" sz="1800" kern="1200" dirty="0">
                          <a:solidFill>
                            <a:schemeClr val="tx1"/>
                          </a:solidFill>
                          <a:effectLst/>
                          <a:latin typeface="+mn-lt"/>
                          <a:ea typeface="+mn-ea"/>
                          <a:cs typeface="+mn-cs"/>
                        </a:rPr>
                        <a:t>(Ref: Para. A69)</a:t>
                      </a:r>
                    </a:p>
                    <a:p>
                      <a:pPr marL="285750" marR="0" lvl="0" indent="-285750" algn="just" defTabSz="914400" rtl="0" eaLnBrk="1" fontAlgn="auto" latinLnBrk="0" hangingPunct="1">
                        <a:lnSpc>
                          <a:spcPct val="100000"/>
                        </a:lnSpc>
                        <a:spcBef>
                          <a:spcPts val="100"/>
                        </a:spcBef>
                        <a:spcAft>
                          <a:spcPts val="1200"/>
                        </a:spcAft>
                        <a:buClrTx/>
                        <a:buSzTx/>
                        <a:buFont typeface="Arial" panose="020B0604020202020204" pitchFamily="34" charset="0"/>
                        <a:buChar char="•"/>
                        <a:tabLst/>
                        <a:defRPr/>
                      </a:pPr>
                      <a:r>
                        <a:rPr lang="en-US" sz="1800" b="1" kern="1200" dirty="0">
                          <a:solidFill>
                            <a:schemeClr val="tx1"/>
                          </a:solidFill>
                          <a:effectLst/>
                          <a:latin typeface="+mn-lt"/>
                          <a:ea typeface="+mn-ea"/>
                          <a:cs typeface="+mn-cs"/>
                        </a:rPr>
                        <a:t>ISA 220 A33:</a:t>
                      </a:r>
                      <a:r>
                        <a:rPr lang="en-US" sz="1800" kern="1200" dirty="0">
                          <a:solidFill>
                            <a:schemeClr val="tx1"/>
                          </a:solidFill>
                          <a:effectLst/>
                          <a:latin typeface="+mn-lt"/>
                          <a:ea typeface="+mn-ea"/>
                          <a:cs typeface="+mn-cs"/>
                        </a:rPr>
                        <a:t> </a:t>
                      </a:r>
                      <a:r>
                        <a:rPr lang="en-US" sz="1800" i="1" kern="1200" dirty="0">
                          <a:solidFill>
                            <a:schemeClr val="tx1"/>
                          </a:solidFill>
                          <a:effectLst/>
                          <a:latin typeface="+mn-lt"/>
                          <a:ea typeface="+mn-ea"/>
                          <a:cs typeface="+mn-cs"/>
                        </a:rPr>
                        <a:t>“In considering </a:t>
                      </a:r>
                      <a:r>
                        <a:rPr lang="en-US" sz="1800" b="1" i="1" kern="1200" dirty="0">
                          <a:solidFill>
                            <a:schemeClr val="tx1"/>
                          </a:solidFill>
                          <a:effectLst/>
                          <a:latin typeface="+mn-lt"/>
                          <a:ea typeface="+mn-ea"/>
                          <a:cs typeface="+mn-cs"/>
                        </a:rPr>
                        <a:t>deficiencies</a:t>
                      </a:r>
                      <a:r>
                        <a:rPr lang="en-US" sz="1800" i="1" kern="1200" dirty="0">
                          <a:solidFill>
                            <a:schemeClr val="tx1"/>
                          </a:solidFill>
                          <a:effectLst/>
                          <a:latin typeface="+mn-lt"/>
                          <a:ea typeface="+mn-ea"/>
                          <a:cs typeface="+mn-cs"/>
                        </a:rPr>
                        <a:t> that may affect the audit engagement, the engagement partner may have regard to measures the firm took to </a:t>
                      </a:r>
                      <a:r>
                        <a:rPr lang="en-US" sz="1800" b="1" i="1" kern="1200" dirty="0">
                          <a:solidFill>
                            <a:schemeClr val="tx1"/>
                          </a:solidFill>
                          <a:effectLst/>
                          <a:latin typeface="+mn-lt"/>
                          <a:ea typeface="+mn-ea"/>
                          <a:cs typeface="+mn-cs"/>
                        </a:rPr>
                        <a:t>rectify</a:t>
                      </a:r>
                      <a:r>
                        <a:rPr lang="en-US" sz="1800" i="1" kern="1200" dirty="0">
                          <a:solidFill>
                            <a:schemeClr val="tx1"/>
                          </a:solidFill>
                          <a:effectLst/>
                          <a:latin typeface="+mn-lt"/>
                          <a:ea typeface="+mn-ea"/>
                          <a:cs typeface="+mn-cs"/>
                        </a:rPr>
                        <a:t> the situation that the engagement partner considers are sufficient in the context of that audit.”</a:t>
                      </a:r>
                      <a:endParaRPr lang="en-ZA" sz="1800" i="1" kern="1200" baseline="0" dirty="0">
                        <a:solidFill>
                          <a:schemeClr val="tx1"/>
                        </a:solidFill>
                        <a:effectLst/>
                        <a:latin typeface="+mn-lt"/>
                        <a:ea typeface="+mn-ea"/>
                        <a:cs typeface="+mn-cs"/>
                      </a:endParaRPr>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aseline="0" dirty="0"/>
                    </a:p>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3681864931"/>
                  </a:ext>
                </a:extLst>
              </a:tr>
              <a:tr h="1721270">
                <a:tc>
                  <a:txBody>
                    <a:bodyPr/>
                    <a:lstStyle/>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1922281427"/>
                  </a:ext>
                </a:extLst>
              </a:tr>
            </a:tbl>
          </a:graphicData>
        </a:graphic>
      </p:graphicFrame>
    </p:spTree>
    <p:extLst>
      <p:ext uri="{BB962C8B-B14F-4D97-AF65-F5344CB8AC3E}">
        <p14:creationId xmlns:p14="http://schemas.microsoft.com/office/powerpoint/2010/main" val="371016773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14602"/>
          </a:xfrm>
        </p:spPr>
        <p:txBody>
          <a:bodyPr anchor="t" anchorCtr="0"/>
          <a:lstStyle/>
          <a:p>
            <a:pPr algn="l"/>
            <a:r>
              <a:rPr lang="en-ZA" sz="1600" b="1" dirty="0"/>
              <a:t/>
            </a:r>
            <a:br>
              <a:rPr lang="en-ZA" sz="1600" b="1" dirty="0"/>
            </a:br>
            <a:r>
              <a:rPr lang="en-ZA" sz="1600" b="1" dirty="0"/>
              <a:t/>
            </a:r>
            <a:br>
              <a:rPr lang="en-ZA" sz="1600" b="1" dirty="0"/>
            </a:br>
            <a:endParaRPr lang="en-ZA" sz="1600" dirty="0"/>
          </a:p>
        </p:txBody>
      </p:sp>
      <p:sp>
        <p:nvSpPr>
          <p:cNvPr id="3" name="Slide Number Placeholder 2"/>
          <p:cNvSpPr>
            <a:spLocks noGrp="1"/>
          </p:cNvSpPr>
          <p:nvPr>
            <p:ph type="sldNum" sz="quarter" idx="12"/>
          </p:nvPr>
        </p:nvSpPr>
        <p:spPr/>
        <p:txBody>
          <a:bodyPr/>
          <a:lstStyle/>
          <a:p>
            <a:fld id="{1B13C411-3222-4A83-9A6B-B20F087BAB60}" type="slidenum">
              <a:rPr lang="en-US" smtClean="0"/>
              <a:pPr/>
              <a:t>7</a:t>
            </a:fld>
            <a:endParaRPr lang="en-US" dirty="0"/>
          </a:p>
        </p:txBody>
      </p:sp>
      <p:sp>
        <p:nvSpPr>
          <p:cNvPr id="5" name="Rectangle 4"/>
          <p:cNvSpPr/>
          <p:nvPr/>
        </p:nvSpPr>
        <p:spPr>
          <a:xfrm>
            <a:off x="755576" y="476250"/>
            <a:ext cx="7531200" cy="5786199"/>
          </a:xfrm>
          <a:prstGeom prst="rect">
            <a:avLst/>
          </a:prstGeom>
        </p:spPr>
        <p:txBody>
          <a:bodyPr wrap="square">
            <a:spAutoFit/>
          </a:bodyPr>
          <a:lstStyle/>
          <a:p>
            <a:pPr algn="ctr"/>
            <a:r>
              <a:rPr lang="en-ZA" sz="3200" b="1" dirty="0"/>
              <a:t>Policy Reference (cont …)</a:t>
            </a:r>
          </a:p>
          <a:p>
            <a:endParaRPr lang="en-ZA" b="1" dirty="0"/>
          </a:p>
          <a:p>
            <a:pPr marL="285750" indent="-285750" algn="just">
              <a:spcAft>
                <a:spcPts val="1200"/>
              </a:spcAft>
              <a:buFont typeface="Arial" panose="020B0604020202020204" pitchFamily="34" charset="0"/>
              <a:buChar char="•"/>
            </a:pPr>
            <a:r>
              <a:rPr lang="en-ZA" dirty="0"/>
              <a:t>Current IAASB agenda (WIP project) on enhancing audit quality: </a:t>
            </a:r>
            <a:r>
              <a:rPr lang="en-ZA" i="1" dirty="0"/>
              <a:t>“We are seeking to understand what our stakeholders think about the ‘</a:t>
            </a:r>
            <a:r>
              <a:rPr lang="en-ZA" b="1" i="1" dirty="0"/>
              <a:t>root causes</a:t>
            </a:r>
            <a:r>
              <a:rPr lang="en-ZA" i="1" dirty="0"/>
              <a:t>’ of these inspection findings.”</a:t>
            </a:r>
            <a:r>
              <a:rPr lang="en-ZA" dirty="0"/>
              <a:t> (Refer to the IAASB website)</a:t>
            </a:r>
          </a:p>
          <a:p>
            <a:pPr marL="285750" indent="-285750" algn="just">
              <a:spcAft>
                <a:spcPts val="1200"/>
              </a:spcAft>
              <a:buFont typeface="Arial" panose="020B0604020202020204" pitchFamily="34" charset="0"/>
              <a:buChar char="•"/>
            </a:pPr>
            <a:r>
              <a:rPr lang="en-ZA" dirty="0"/>
              <a:t>Proposed revision to ISQC 1: For example, include </a:t>
            </a:r>
            <a:r>
              <a:rPr lang="en-ZA" b="1" dirty="0"/>
              <a:t>remediation</a:t>
            </a:r>
            <a:r>
              <a:rPr lang="en-ZA" dirty="0"/>
              <a:t> as a header as well as refer to </a:t>
            </a:r>
            <a:r>
              <a:rPr lang="en-ZA" b="1" dirty="0"/>
              <a:t>internal and external monitoring findings</a:t>
            </a:r>
            <a:r>
              <a:rPr lang="en-ZA" dirty="0"/>
              <a:t>.</a:t>
            </a:r>
          </a:p>
          <a:p>
            <a:pPr marL="285750" indent="-285750">
              <a:spcAft>
                <a:spcPts val="1200"/>
              </a:spcAft>
              <a:buFont typeface="Arial" panose="020B0604020202020204" pitchFamily="34" charset="0"/>
              <a:buChar char="•"/>
            </a:pPr>
            <a:r>
              <a:rPr lang="en-US" dirty="0"/>
              <a:t>Determine the </a:t>
            </a:r>
            <a:r>
              <a:rPr lang="en-US" b="1" dirty="0"/>
              <a:t>cause(s)</a:t>
            </a:r>
            <a:r>
              <a:rPr lang="en-US" dirty="0"/>
              <a:t> of deficiencies and evaluate their effect and implement appropriate </a:t>
            </a:r>
            <a:r>
              <a:rPr lang="en-US" b="1" dirty="0"/>
              <a:t>remedial action(s).</a:t>
            </a:r>
          </a:p>
          <a:p>
            <a:pPr marL="285750" indent="-285750">
              <a:spcAft>
                <a:spcPts val="1200"/>
              </a:spcAft>
              <a:buFont typeface="Arial" panose="020B0604020202020204" pitchFamily="34" charset="0"/>
              <a:buChar char="•"/>
            </a:pPr>
            <a:r>
              <a:rPr lang="en-ZA" dirty="0"/>
              <a:t>International </a:t>
            </a:r>
            <a:r>
              <a:rPr lang="en-ZA" b="1" dirty="0"/>
              <a:t>buzz</a:t>
            </a:r>
            <a:r>
              <a:rPr lang="en-ZA" dirty="0"/>
              <a:t> word: </a:t>
            </a:r>
            <a:r>
              <a:rPr lang="en-ZA" sz="2000" b="1" dirty="0">
                <a:solidFill>
                  <a:srgbClr val="FF0000"/>
                </a:solidFill>
              </a:rPr>
              <a:t>Professional Scepticism</a:t>
            </a:r>
            <a:r>
              <a:rPr lang="en-ZA" b="1" dirty="0"/>
              <a:t/>
            </a:r>
            <a:br>
              <a:rPr lang="en-ZA" b="1" dirty="0"/>
            </a:br>
            <a:r>
              <a:rPr lang="en-ZA" b="1" dirty="0" smtClean="0"/>
              <a:t>(same principle can be applied in </a:t>
            </a:r>
            <a:r>
              <a:rPr lang="en-ZA" b="1" dirty="0"/>
              <a:t>conjunction with </a:t>
            </a:r>
            <a:r>
              <a:rPr lang="en-ZA" b="1" dirty="0" smtClean="0"/>
              <a:t>RCA!)</a:t>
            </a:r>
            <a:endParaRPr lang="en-ZA" b="1" dirty="0"/>
          </a:p>
          <a:p>
            <a:pPr marL="742950" lvl="1" indent="-285750">
              <a:spcAft>
                <a:spcPts val="1200"/>
              </a:spcAft>
              <a:buFont typeface="Courier New" panose="02070309020205020404" pitchFamily="49" charset="0"/>
              <a:buChar char="o"/>
            </a:pPr>
            <a:r>
              <a:rPr lang="en-ZA" dirty="0"/>
              <a:t>Professional scepticism means an </a:t>
            </a:r>
            <a:r>
              <a:rPr lang="en-ZA" b="1" dirty="0"/>
              <a:t>attitude</a:t>
            </a:r>
            <a:r>
              <a:rPr lang="en-ZA" dirty="0"/>
              <a:t> that</a:t>
            </a:r>
            <a:br>
              <a:rPr lang="en-ZA" dirty="0"/>
            </a:br>
            <a:r>
              <a:rPr lang="en-ZA" dirty="0"/>
              <a:t>includes a </a:t>
            </a:r>
            <a:r>
              <a:rPr lang="en-ZA" b="1" dirty="0"/>
              <a:t>questioning mind;</a:t>
            </a:r>
            <a:r>
              <a:rPr lang="en-ZA" dirty="0"/>
              <a:t> being </a:t>
            </a:r>
            <a:r>
              <a:rPr lang="en-ZA" b="1" dirty="0"/>
              <a:t>alert</a:t>
            </a:r>
            <a:r>
              <a:rPr lang="en-ZA" dirty="0"/>
              <a:t> to </a:t>
            </a:r>
            <a:br>
              <a:rPr lang="en-ZA" dirty="0"/>
            </a:br>
            <a:r>
              <a:rPr lang="en-ZA" dirty="0"/>
              <a:t>conditions that may indicate possible misstatement</a:t>
            </a:r>
            <a:r>
              <a:rPr lang="en-ZA" b="1" dirty="0"/>
              <a:t/>
            </a:r>
            <a:br>
              <a:rPr lang="en-ZA" b="1" dirty="0"/>
            </a:br>
            <a:r>
              <a:rPr lang="en-ZA" dirty="0"/>
              <a:t>due to error or fraud; and a </a:t>
            </a:r>
            <a:r>
              <a:rPr lang="en-ZA" b="1" dirty="0"/>
              <a:t>critical assessment of evidence.</a:t>
            </a:r>
          </a:p>
          <a:p>
            <a:endParaRPr lang="en-ZA"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3501008"/>
            <a:ext cx="1138990" cy="813564"/>
          </a:xfrm>
          <a:prstGeom prst="rect">
            <a:avLst/>
          </a:prstGeom>
        </p:spPr>
      </p:pic>
    </p:spTree>
    <p:extLst>
      <p:ext uri="{BB962C8B-B14F-4D97-AF65-F5344CB8AC3E}">
        <p14:creationId xmlns:p14="http://schemas.microsoft.com/office/powerpoint/2010/main" val="367734834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ZA" sz="3200" b="1" dirty="0"/>
              <a:t>The IRBA Remediation Process</a:t>
            </a:r>
          </a:p>
        </p:txBody>
      </p:sp>
      <p:sp>
        <p:nvSpPr>
          <p:cNvPr id="4" name="Slide Number Placeholder 3"/>
          <p:cNvSpPr>
            <a:spLocks noGrp="1"/>
          </p:cNvSpPr>
          <p:nvPr>
            <p:ph type="sldNum" sz="quarter" idx="12"/>
          </p:nvPr>
        </p:nvSpPr>
        <p:spPr/>
        <p:txBody>
          <a:bodyPr/>
          <a:lstStyle/>
          <a:p>
            <a:fld id="{8E940DF4-94BE-41DE-9B7E-ECB33340114A}" type="slidenum">
              <a:rPr lang="en-US" smtClean="0"/>
              <a:pPr/>
              <a:t>8</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74413587"/>
              </p:ext>
            </p:extLst>
          </p:nvPr>
        </p:nvGraphicFramePr>
        <p:xfrm>
          <a:off x="683568" y="1052737"/>
          <a:ext cx="7848872" cy="4536504"/>
        </p:xfrm>
        <a:graphic>
          <a:graphicData uri="http://schemas.openxmlformats.org/drawingml/2006/table">
            <a:tbl>
              <a:tblPr firstRow="1" bandRow="1">
                <a:tableStyleId>{2D5ABB26-0587-4C30-8999-92F81FD0307C}</a:tableStyleId>
              </a:tblPr>
              <a:tblGrid>
                <a:gridCol w="7848872">
                  <a:extLst>
                    <a:ext uri="{9D8B030D-6E8A-4147-A177-3AD203B41FA5}">
                      <a16:colId xmlns="" xmlns:a16="http://schemas.microsoft.com/office/drawing/2014/main" val="237452764"/>
                    </a:ext>
                  </a:extLst>
                </a:gridCol>
              </a:tblGrid>
              <a:tr h="3823977">
                <a:tc>
                  <a:txBody>
                    <a:bodyPr/>
                    <a:lstStyle/>
                    <a:p>
                      <a:pPr algn="l"/>
                      <a:r>
                        <a:rPr lang="en-GB" sz="2000" b="1" dirty="0">
                          <a:latin typeface="Arial" panose="020B0604020202020204" pitchFamily="34" charset="0"/>
                          <a:cs typeface="Arial" panose="020B0604020202020204" pitchFamily="34" charset="0"/>
                        </a:rPr>
                        <a:t>South African Approach</a:t>
                      </a:r>
                      <a:r>
                        <a:rPr lang="en-GB" sz="2000" b="1" baseline="0" dirty="0">
                          <a:latin typeface="Arial" panose="020B0604020202020204" pitchFamily="34" charset="0"/>
                          <a:cs typeface="Arial" panose="020B0604020202020204" pitchFamily="34" charset="0"/>
                        </a:rPr>
                        <a:t> – </a:t>
                      </a:r>
                      <a:r>
                        <a:rPr lang="en-GB" sz="2000" b="1" dirty="0">
                          <a:latin typeface="Arial" panose="020B0604020202020204" pitchFamily="34" charset="0"/>
                          <a:cs typeface="Arial" panose="020B0604020202020204" pitchFamily="34" charset="0"/>
                        </a:rPr>
                        <a:t>Remedial Action Process (RAP)</a:t>
                      </a:r>
                      <a:endParaRPr lang="en-ZA" sz="20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aseline="0" dirty="0"/>
                    </a:p>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3681864931"/>
                  </a:ext>
                </a:extLst>
              </a:tr>
              <a:tr h="712527">
                <a:tc>
                  <a:txBody>
                    <a:bodyPr/>
                    <a:lstStyle/>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1922281427"/>
                  </a:ext>
                </a:extLst>
              </a:tr>
            </a:tbl>
          </a:graphicData>
        </a:graphic>
      </p:graphicFrame>
      <p:pic>
        <p:nvPicPr>
          <p:cNvPr id="5" name="Picture 4"/>
          <p:cNvPicPr>
            <a:picLocks noChangeAspect="1"/>
          </p:cNvPicPr>
          <p:nvPr/>
        </p:nvPicPr>
        <p:blipFill>
          <a:blip r:embed="rId3"/>
          <a:stretch>
            <a:fillRect/>
          </a:stretch>
        </p:blipFill>
        <p:spPr>
          <a:xfrm>
            <a:off x="-108520" y="1844824"/>
            <a:ext cx="9144000" cy="4702794"/>
          </a:xfrm>
          <a:prstGeom prst="rect">
            <a:avLst/>
          </a:prstGeom>
        </p:spPr>
      </p:pic>
    </p:spTree>
    <p:extLst>
      <p:ext uri="{BB962C8B-B14F-4D97-AF65-F5344CB8AC3E}">
        <p14:creationId xmlns:p14="http://schemas.microsoft.com/office/powerpoint/2010/main" val="33323902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634082"/>
          </a:xfrm>
        </p:spPr>
        <p:txBody>
          <a:bodyPr/>
          <a:lstStyle/>
          <a:p>
            <a:r>
              <a:rPr lang="en-ZA" sz="3200" b="1" dirty="0"/>
              <a:t>The IRBA Remediation Process</a:t>
            </a:r>
            <a:br>
              <a:rPr lang="en-ZA" sz="3200" b="1" dirty="0"/>
            </a:br>
            <a:r>
              <a:rPr lang="en-ZA" sz="3200" b="1" dirty="0"/>
              <a:t> (cont …)</a:t>
            </a:r>
          </a:p>
        </p:txBody>
      </p:sp>
      <p:sp>
        <p:nvSpPr>
          <p:cNvPr id="4" name="Slide Number Placeholder 3"/>
          <p:cNvSpPr>
            <a:spLocks noGrp="1"/>
          </p:cNvSpPr>
          <p:nvPr>
            <p:ph type="sldNum" sz="quarter" idx="12"/>
          </p:nvPr>
        </p:nvSpPr>
        <p:spPr/>
        <p:txBody>
          <a:bodyPr/>
          <a:lstStyle/>
          <a:p>
            <a:fld id="{8E940DF4-94BE-41DE-9B7E-ECB33340114A}" type="slidenum">
              <a:rPr lang="en-US" smtClean="0"/>
              <a:pPr/>
              <a:t>9</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0018167"/>
              </p:ext>
            </p:extLst>
          </p:nvPr>
        </p:nvGraphicFramePr>
        <p:xfrm>
          <a:off x="683568" y="1106021"/>
          <a:ext cx="7848872" cy="8035403"/>
        </p:xfrm>
        <a:graphic>
          <a:graphicData uri="http://schemas.openxmlformats.org/drawingml/2006/table">
            <a:tbl>
              <a:tblPr firstRow="1" bandRow="1">
                <a:tableStyleId>{2D5ABB26-0587-4C30-8999-92F81FD0307C}</a:tableStyleId>
              </a:tblPr>
              <a:tblGrid>
                <a:gridCol w="7848872">
                  <a:extLst>
                    <a:ext uri="{9D8B030D-6E8A-4147-A177-3AD203B41FA5}">
                      <a16:colId xmlns="" xmlns:a16="http://schemas.microsoft.com/office/drawing/2014/main" val="237452764"/>
                    </a:ext>
                  </a:extLst>
                </a:gridCol>
              </a:tblGrid>
              <a:tr h="6353943">
                <a:tc>
                  <a:txBody>
                    <a:bodyPr/>
                    <a:lstStyle/>
                    <a:p>
                      <a:pPr marL="0" indent="0" algn="l">
                        <a:buFont typeface="Arial" panose="020B0604020202020204" pitchFamily="34" charset="0"/>
                        <a:buNone/>
                      </a:pPr>
                      <a:r>
                        <a:rPr lang="en-GB" sz="2400" b="1" u="sng" dirty="0">
                          <a:latin typeface="Arial" panose="020B0604020202020204" pitchFamily="34" charset="0"/>
                          <a:cs typeface="Arial" panose="020B0604020202020204" pitchFamily="34" charset="0"/>
                        </a:rPr>
                        <a:t>Please note:</a:t>
                      </a:r>
                    </a:p>
                    <a:p>
                      <a:pPr marL="0" indent="0" algn="l">
                        <a:buFont typeface="Arial" panose="020B0604020202020204" pitchFamily="34" charset="0"/>
                        <a:buNone/>
                      </a:pPr>
                      <a:endParaRPr lang="en-GB" sz="1000" b="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800" b="0" dirty="0">
                          <a:latin typeface="Arial" panose="020B0604020202020204" pitchFamily="34" charset="0"/>
                          <a:cs typeface="Arial" panose="020B0604020202020204" pitchFamily="34" charset="0"/>
                        </a:rPr>
                        <a:t>The IRBA will visit</a:t>
                      </a:r>
                      <a:r>
                        <a:rPr lang="en-GB" sz="1800" b="0" baseline="0" dirty="0">
                          <a:latin typeface="Arial" panose="020B0604020202020204" pitchFamily="34" charset="0"/>
                          <a:cs typeface="Arial" panose="020B0604020202020204" pitchFamily="34" charset="0"/>
                        </a:rPr>
                        <a:t> all </a:t>
                      </a:r>
                      <a:r>
                        <a:rPr lang="en-GB" sz="1800" b="1" baseline="0" dirty="0" smtClean="0">
                          <a:latin typeface="Arial" panose="020B0604020202020204" pitchFamily="34" charset="0"/>
                          <a:cs typeface="Arial" panose="020B0604020202020204" pitchFamily="34" charset="0"/>
                        </a:rPr>
                        <a:t>unsatisfactory/investigation referral inspection results</a:t>
                      </a:r>
                      <a:r>
                        <a:rPr lang="en-GB" sz="1800" b="0" baseline="0" dirty="0" smtClean="0">
                          <a:latin typeface="Arial" panose="020B0604020202020204" pitchFamily="34" charset="0"/>
                          <a:cs typeface="Arial" panose="020B0604020202020204" pitchFamily="34" charset="0"/>
                        </a:rPr>
                        <a:t> </a:t>
                      </a:r>
                      <a:r>
                        <a:rPr lang="en-GB" sz="1800" b="0" baseline="0" dirty="0">
                          <a:latin typeface="Arial" panose="020B0604020202020204" pitchFamily="34" charset="0"/>
                          <a:cs typeface="Arial" panose="020B0604020202020204" pitchFamily="34" charset="0"/>
                        </a:rPr>
                        <a:t>for engagements and firms.</a:t>
                      </a:r>
                    </a:p>
                    <a:p>
                      <a:pPr marL="285750" indent="-285750" algn="l">
                        <a:buFont typeface="Arial" panose="020B0604020202020204" pitchFamily="34" charset="0"/>
                        <a:buChar char="•"/>
                      </a:pPr>
                      <a:endParaRPr lang="en-GB" sz="1200" b="0" baseline="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800" b="0" baseline="0" dirty="0">
                          <a:latin typeface="Arial" panose="020B0604020202020204" pitchFamily="34" charset="0"/>
                          <a:cs typeface="Arial" panose="020B0604020202020204" pitchFamily="34" charset="0"/>
                        </a:rPr>
                        <a:t>Request further documentation and/or evidence that the </a:t>
                      </a:r>
                      <a:r>
                        <a:rPr lang="en-GB" sz="1800" b="0" baseline="0" dirty="0" smtClean="0">
                          <a:latin typeface="Arial" panose="020B0604020202020204" pitchFamily="34" charset="0"/>
                          <a:cs typeface="Arial" panose="020B0604020202020204" pitchFamily="34" charset="0"/>
                        </a:rPr>
                        <a:t>condition/s </a:t>
                      </a:r>
                      <a:r>
                        <a:rPr lang="en-GB" sz="1800" b="0" baseline="0" dirty="0">
                          <a:latin typeface="Arial" panose="020B0604020202020204" pitchFamily="34" charset="0"/>
                          <a:cs typeface="Arial" panose="020B0604020202020204" pitchFamily="34" charset="0"/>
                        </a:rPr>
                        <a:t>was met for </a:t>
                      </a:r>
                      <a:r>
                        <a:rPr lang="en-GB" sz="1800" b="1" baseline="0" dirty="0">
                          <a:latin typeface="Arial" panose="020B0604020202020204" pitchFamily="34" charset="0"/>
                          <a:cs typeface="Arial" panose="020B0604020202020204" pitchFamily="34" charset="0"/>
                        </a:rPr>
                        <a:t>conditional satisfactory </a:t>
                      </a:r>
                      <a:r>
                        <a:rPr lang="en-GB" sz="1800" b="0" baseline="0" dirty="0">
                          <a:latin typeface="Arial" panose="020B0604020202020204" pitchFamily="34" charset="0"/>
                          <a:cs typeface="Arial" panose="020B0604020202020204" pitchFamily="34" charset="0"/>
                        </a:rPr>
                        <a:t>results. (Conditional results </a:t>
                      </a:r>
                      <a:r>
                        <a:rPr lang="en-GB" sz="1800" b="0" baseline="0" dirty="0" smtClean="0">
                          <a:latin typeface="Arial" panose="020B0604020202020204" pitchFamily="34" charset="0"/>
                          <a:cs typeface="Arial" panose="020B0604020202020204" pitchFamily="34" charset="0"/>
                        </a:rPr>
                        <a:t>can be </a:t>
                      </a:r>
                      <a:r>
                        <a:rPr lang="en-GB" sz="1800" b="0" baseline="0" dirty="0">
                          <a:latin typeface="Arial" panose="020B0604020202020204" pitchFamily="34" charset="0"/>
                          <a:cs typeface="Arial" panose="020B0604020202020204" pitchFamily="34" charset="0"/>
                        </a:rPr>
                        <a:t>motivated where there </a:t>
                      </a:r>
                      <a:r>
                        <a:rPr lang="en-GB" sz="1800" b="0" baseline="0" dirty="0" smtClean="0">
                          <a:latin typeface="Arial" panose="020B0604020202020204" pitchFamily="34" charset="0"/>
                          <a:cs typeface="Arial" panose="020B0604020202020204" pitchFamily="34" charset="0"/>
                        </a:rPr>
                        <a:t>are </a:t>
                      </a:r>
                      <a:r>
                        <a:rPr lang="en-GB" sz="1800" b="0" baseline="0" dirty="0">
                          <a:latin typeface="Arial" panose="020B0604020202020204" pitchFamily="34" charset="0"/>
                          <a:cs typeface="Arial" panose="020B0604020202020204" pitchFamily="34" charset="0"/>
                        </a:rPr>
                        <a:t>only a </a:t>
                      </a:r>
                      <a:r>
                        <a:rPr lang="en-GB" sz="1800" b="0" baseline="0" dirty="0" smtClean="0">
                          <a:latin typeface="Arial" panose="020B0604020202020204" pitchFamily="34" charset="0"/>
                          <a:cs typeface="Arial" panose="020B0604020202020204" pitchFamily="34" charset="0"/>
                        </a:rPr>
                        <a:t>few findings </a:t>
                      </a:r>
                      <a:r>
                        <a:rPr lang="en-GB" sz="1800" b="0" baseline="0" dirty="0">
                          <a:latin typeface="Arial" panose="020B0604020202020204" pitchFamily="34" charset="0"/>
                          <a:cs typeface="Arial" panose="020B0604020202020204" pitchFamily="34" charset="0"/>
                        </a:rPr>
                        <a:t>not impacting </a:t>
                      </a:r>
                      <a:r>
                        <a:rPr lang="en-GB" sz="1800" b="0" baseline="0" dirty="0" smtClean="0">
                          <a:latin typeface="Arial" panose="020B0604020202020204" pitchFamily="34" charset="0"/>
                          <a:cs typeface="Arial" panose="020B0604020202020204" pitchFamily="34" charset="0"/>
                        </a:rPr>
                        <a:t>materially on </a:t>
                      </a:r>
                      <a:r>
                        <a:rPr lang="en-GB" sz="1800" b="0" baseline="0" dirty="0">
                          <a:latin typeface="Arial" panose="020B0604020202020204" pitchFamily="34" charset="0"/>
                          <a:cs typeface="Arial" panose="020B0604020202020204" pitchFamily="34" charset="0"/>
                        </a:rPr>
                        <a:t>the audit report and not </a:t>
                      </a:r>
                      <a:r>
                        <a:rPr lang="en-GB" sz="1800" b="0" baseline="0" dirty="0" smtClean="0">
                          <a:latin typeface="Arial" panose="020B0604020202020204" pitchFamily="34" charset="0"/>
                          <a:cs typeface="Arial" panose="020B0604020202020204" pitchFamily="34" charset="0"/>
                        </a:rPr>
                        <a:t>significant </a:t>
                      </a:r>
                      <a:r>
                        <a:rPr lang="en-GB" sz="1800" b="0" baseline="0" dirty="0">
                          <a:latin typeface="Arial" panose="020B0604020202020204" pitchFamily="34" charset="0"/>
                          <a:cs typeface="Arial" panose="020B0604020202020204" pitchFamily="34" charset="0"/>
                        </a:rPr>
                        <a:t>risk </a:t>
                      </a:r>
                      <a:r>
                        <a:rPr lang="en-GB" sz="1800" b="0" baseline="0" dirty="0" smtClean="0">
                          <a:latin typeface="Arial" panose="020B0604020202020204" pitchFamily="34" charset="0"/>
                          <a:cs typeface="Arial" panose="020B0604020202020204" pitchFamily="34" charset="0"/>
                        </a:rPr>
                        <a:t>or public interest in nature</a:t>
                      </a:r>
                      <a:r>
                        <a:rPr lang="en-GB" sz="1800" b="0" baseline="0" dirty="0">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endParaRPr lang="en-GB" sz="1200" b="0" baseline="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800" b="0" baseline="0" dirty="0">
                          <a:latin typeface="Arial" panose="020B0604020202020204" pitchFamily="34" charset="0"/>
                          <a:cs typeface="Arial" panose="020B0604020202020204" pitchFamily="34" charset="0"/>
                        </a:rPr>
                        <a:t>The </a:t>
                      </a:r>
                      <a:r>
                        <a:rPr lang="en-GB" sz="1800" b="1" baseline="0" dirty="0" smtClean="0">
                          <a:latin typeface="Arial" panose="020B0604020202020204" pitchFamily="34" charset="0"/>
                          <a:cs typeface="Arial" panose="020B0604020202020204" pitchFamily="34" charset="0"/>
                        </a:rPr>
                        <a:t>evidence </a:t>
                      </a:r>
                      <a:r>
                        <a:rPr lang="en-GB" sz="1800" b="1" baseline="0" dirty="0">
                          <a:latin typeface="Arial" panose="020B0604020202020204" pitchFamily="34" charset="0"/>
                          <a:cs typeface="Arial" panose="020B0604020202020204" pitchFamily="34" charset="0"/>
                        </a:rPr>
                        <a:t>is reviewed </a:t>
                      </a:r>
                      <a:r>
                        <a:rPr lang="en-GB" sz="1800" b="0" baseline="0" dirty="0">
                          <a:latin typeface="Arial" panose="020B0604020202020204" pitchFamily="34" charset="0"/>
                          <a:cs typeface="Arial" panose="020B0604020202020204" pitchFamily="34" charset="0"/>
                        </a:rPr>
                        <a:t>and assessed on whether the </a:t>
                      </a:r>
                      <a:r>
                        <a:rPr lang="en-GB" sz="1800" b="0" baseline="0" dirty="0" smtClean="0">
                          <a:latin typeface="Arial" panose="020B0604020202020204" pitchFamily="34" charset="0"/>
                          <a:cs typeface="Arial" panose="020B0604020202020204" pitchFamily="34" charset="0"/>
                        </a:rPr>
                        <a:t>condition/s </a:t>
                      </a:r>
                      <a:r>
                        <a:rPr lang="en-GB" sz="1800" b="0" baseline="0" dirty="0">
                          <a:latin typeface="Arial" panose="020B0604020202020204" pitchFamily="34" charset="0"/>
                          <a:cs typeface="Arial" panose="020B0604020202020204" pitchFamily="34" charset="0"/>
                        </a:rPr>
                        <a:t>was met, and these practitioners are also visited </a:t>
                      </a:r>
                      <a:r>
                        <a:rPr lang="en-GB" sz="1800" b="0" baseline="0" dirty="0" smtClean="0">
                          <a:latin typeface="Arial" panose="020B0604020202020204" pitchFamily="34" charset="0"/>
                          <a:cs typeface="Arial" panose="020B0604020202020204" pitchFamily="34" charset="0"/>
                        </a:rPr>
                        <a:t>where deemed necessary.</a:t>
                      </a:r>
                      <a:endParaRPr lang="en-GB" sz="1800" b="0" baseline="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GB" sz="1200" b="0" baseline="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800" b="0" baseline="0" dirty="0">
                          <a:latin typeface="Arial" panose="020B0604020202020204" pitchFamily="34" charset="0"/>
                          <a:cs typeface="Arial" panose="020B0604020202020204" pitchFamily="34" charset="0"/>
                        </a:rPr>
                        <a:t>If the </a:t>
                      </a:r>
                      <a:r>
                        <a:rPr lang="en-GB" sz="1800" b="0" baseline="0" dirty="0" smtClean="0">
                          <a:latin typeface="Arial" panose="020B0604020202020204" pitchFamily="34" charset="0"/>
                          <a:cs typeface="Arial" panose="020B0604020202020204" pitchFamily="34" charset="0"/>
                        </a:rPr>
                        <a:t>condition/s </a:t>
                      </a:r>
                      <a:r>
                        <a:rPr lang="en-GB" sz="1800" b="0" baseline="0" dirty="0">
                          <a:latin typeface="Arial" panose="020B0604020202020204" pitchFamily="34" charset="0"/>
                          <a:cs typeface="Arial" panose="020B0604020202020204" pitchFamily="34" charset="0"/>
                        </a:rPr>
                        <a:t>is not met, the file is referred back to the </a:t>
                      </a:r>
                      <a:r>
                        <a:rPr lang="en-GB" sz="1800" b="1" baseline="0" dirty="0">
                          <a:latin typeface="Arial" panose="020B0604020202020204" pitchFamily="34" charset="0"/>
                          <a:cs typeface="Arial" panose="020B0604020202020204" pitchFamily="34" charset="0"/>
                        </a:rPr>
                        <a:t>Inspections Committee</a:t>
                      </a:r>
                      <a:r>
                        <a:rPr lang="en-GB" sz="1800" b="0" baseline="0" dirty="0">
                          <a:latin typeface="Arial" panose="020B0604020202020204" pitchFamily="34" charset="0"/>
                          <a:cs typeface="Arial" panose="020B0604020202020204" pitchFamily="34" charset="0"/>
                        </a:rPr>
                        <a:t> for </a:t>
                      </a:r>
                      <a:r>
                        <a:rPr lang="en-GB" sz="1800" b="0" baseline="0" dirty="0" smtClean="0">
                          <a:latin typeface="Arial" panose="020B0604020202020204" pitchFamily="34" charset="0"/>
                          <a:cs typeface="Arial" panose="020B0604020202020204" pitchFamily="34" charset="0"/>
                        </a:rPr>
                        <a:t>reconsideration.</a:t>
                      </a:r>
                    </a:p>
                    <a:p>
                      <a:pPr marL="285750" indent="-285750" algn="l">
                        <a:buFont typeface="Arial" panose="020B0604020202020204" pitchFamily="34" charset="0"/>
                        <a:buChar char="•"/>
                      </a:pPr>
                      <a:endParaRPr lang="en-GB" sz="1200" b="0" baseline="0" dirty="0" smtClean="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800" b="0" baseline="0" dirty="0" smtClean="0">
                          <a:latin typeface="Arial" panose="020B0604020202020204" pitchFamily="34" charset="0"/>
                          <a:cs typeface="Arial" panose="020B0604020202020204" pitchFamily="34" charset="0"/>
                        </a:rPr>
                        <a:t>The sole objective is to </a:t>
                      </a:r>
                      <a:r>
                        <a:rPr lang="en-GB" sz="1800" b="1" baseline="0" dirty="0" smtClean="0">
                          <a:latin typeface="Arial" panose="020B0604020202020204" pitchFamily="34" charset="0"/>
                          <a:cs typeface="Arial" panose="020B0604020202020204" pitchFamily="34" charset="0"/>
                        </a:rPr>
                        <a:t>prompt remedial action </a:t>
                      </a:r>
                      <a:r>
                        <a:rPr lang="en-GB" sz="1800" b="0" baseline="0" dirty="0" smtClean="0">
                          <a:latin typeface="Arial" panose="020B0604020202020204" pitchFamily="34" charset="0"/>
                          <a:cs typeface="Arial" panose="020B0604020202020204" pitchFamily="34" charset="0"/>
                        </a:rPr>
                        <a:t>by the firm on all of its audits.</a:t>
                      </a:r>
                    </a:p>
                    <a:p>
                      <a:pPr marL="285750" indent="-285750" algn="l">
                        <a:buFont typeface="Arial" panose="020B0604020202020204" pitchFamily="34" charset="0"/>
                        <a:buChar char="•"/>
                      </a:pPr>
                      <a:endParaRPr lang="en-ZA" sz="1800" b="0"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1" dirty="0"/>
                    </a:p>
                    <a:p>
                      <a:pPr marL="0" indent="0">
                        <a:buFont typeface="Arial" panose="020B0604020202020204" pitchFamily="34" charset="0"/>
                        <a:buNone/>
                      </a:pPr>
                      <a:endParaRPr lang="en-ZA" sz="1600" baseline="0" dirty="0"/>
                    </a:p>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3681864931"/>
                  </a:ext>
                </a:extLst>
              </a:tr>
              <a:tr h="659243">
                <a:tc>
                  <a:txBody>
                    <a:bodyPr/>
                    <a:lstStyle/>
                    <a:p>
                      <a:pPr marL="0" indent="0">
                        <a:buFont typeface="Arial" panose="020B0604020202020204" pitchFamily="34" charset="0"/>
                        <a:buNone/>
                      </a:pPr>
                      <a:endParaRPr lang="en-ZA" sz="1600" baseline="0" dirty="0"/>
                    </a:p>
                  </a:txBody>
                  <a:tcPr/>
                </a:tc>
                <a:extLst>
                  <a:ext uri="{0D108BD9-81ED-4DB2-BD59-A6C34878D82A}">
                    <a16:rowId xmlns="" xmlns:a16="http://schemas.microsoft.com/office/drawing/2014/main" val="1922281427"/>
                  </a:ext>
                </a:extLst>
              </a:tr>
            </a:tbl>
          </a:graphicData>
        </a:graphic>
      </p:graphicFrame>
    </p:spTree>
    <p:extLst>
      <p:ext uri="{BB962C8B-B14F-4D97-AF65-F5344CB8AC3E}">
        <p14:creationId xmlns:p14="http://schemas.microsoft.com/office/powerpoint/2010/main" val="360405863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IRBA landscape presentation - IFIAR</Template>
  <TotalTime>2668</TotalTime>
  <Words>2005</Words>
  <Application>Microsoft Office PowerPoint</Application>
  <PresentationFormat>On-screen Show (4:3)</PresentationFormat>
  <Paragraphs>418</Paragraphs>
  <Slides>37</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Courier New</vt:lpstr>
      <vt:lpstr>Wingdings</vt:lpstr>
      <vt:lpstr>Default Design</vt:lpstr>
      <vt:lpstr> Presenters: Imre Nagy, Pieter Cloete   &amp; Sadhir Issirinarain</vt:lpstr>
      <vt:lpstr>RCA Information Session</vt:lpstr>
      <vt:lpstr>Statistics</vt:lpstr>
      <vt:lpstr>Statistics (cont …)</vt:lpstr>
      <vt:lpstr>The Need for RCA</vt:lpstr>
      <vt:lpstr>PowerPoint Presentation</vt:lpstr>
      <vt:lpstr>  </vt:lpstr>
      <vt:lpstr>The IRBA Remediation Process</vt:lpstr>
      <vt:lpstr>The IRBA Remediation Process  (cont …)</vt:lpstr>
      <vt:lpstr>RCA Introduction &amp; Background</vt:lpstr>
      <vt:lpstr>PowerPoint Presentation</vt:lpstr>
      <vt:lpstr>PowerPoint Presentation</vt:lpstr>
      <vt:lpstr>PowerPoint Presentation</vt:lpstr>
      <vt:lpstr>PowerPoint Presentation</vt:lpstr>
      <vt:lpstr> </vt:lpstr>
      <vt:lpstr> Principles of RCA   </vt:lpstr>
      <vt:lpstr>               Principles of RCA (cont …)  The following are examples of possible causes, but they do NOT drill down to the true ROOT cause: - Human error - Misunderstood the requirement - Misunderstood the standards - Documentation - System error/Audit methodology - Elaborating on the finding - Expanding on symptoms - The consultant messed up - It was an oversight - Audit procedures/software not updated, etc.    - Should find and address the real Root Cause.    - Should, therefore, address the question:     “WHAT in the system failed to make the     problem occur?”   - Until the root cause is identified, keep     asking: WHY?        </vt:lpstr>
      <vt:lpstr>                  Principles of RCA (cont …)  Why do we have poor root cause analyses?  - We have not set criteria about what makes an acceptable corrective action   plan (firms to implement RCA and RAP Policies and Procedures). - We continue to accept bad answers. - People (internal and external) do not have the Root Cause Analysis culture; don’t know any process or are not effectively trained. - We are addressing the symptoms and not the true root of the issue.  Steps that can address poor RCA (DMAGIC):  Define the problem. Map the process and collect data. Analyse data and identify causes. Gather information and evidence (asking why) until the true root cause is clear. Implement an action plan to address the root cause(s). Control and monitor the plan.  </vt:lpstr>
      <vt:lpstr>Principles of RCA (cont …)</vt:lpstr>
      <vt:lpstr>Principles of RCA (cont …) </vt:lpstr>
      <vt:lpstr>Principles of RCA (cont …) </vt:lpstr>
      <vt:lpstr>Principles of RCA (cont …) </vt:lpstr>
      <vt:lpstr>Principles of RCA (cont …) </vt:lpstr>
      <vt:lpstr> Principles of RCA (cont …)   </vt:lpstr>
      <vt:lpstr>Principles of RCA (cont …)</vt:lpstr>
      <vt:lpstr>               Principles of RCA (cont …)  Example of 5 WHYs in action (audit) </vt:lpstr>
      <vt:lpstr>                               Principles of RCA (cont …)  Example of 5 WHYs in action (audit)</vt:lpstr>
      <vt:lpstr>Principles of RCA (cont …)</vt:lpstr>
      <vt:lpstr>Principles of RCA (cont …)</vt:lpstr>
      <vt:lpstr>PowerPoint Presentation</vt:lpstr>
      <vt:lpstr>Principles of RCA (cont …)</vt:lpstr>
      <vt:lpstr>Principles of RCA (cont …)</vt:lpstr>
      <vt:lpstr>Principles of RCA (cont …)</vt:lpstr>
      <vt:lpstr>Principles of RCA (cont …)</vt:lpstr>
      <vt:lpstr>PowerPoint Presentation</vt:lpstr>
      <vt:lpstr>Case Studies  Presented by  Imre Nagy – Director Inspections   Please refer to separate slides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Sadhir Issirinarain</dc:creator>
  <cp:lastModifiedBy>Imre Nagy</cp:lastModifiedBy>
  <cp:revision>282</cp:revision>
  <dcterms:created xsi:type="dcterms:W3CDTF">2017-05-05T07:34:43Z</dcterms:created>
  <dcterms:modified xsi:type="dcterms:W3CDTF">2017-06-14T15:59:01Z</dcterms:modified>
</cp:coreProperties>
</file>